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4"/>
  </p:sldMasterIdLst>
  <p:notesMasterIdLst>
    <p:notesMasterId r:id="rId48"/>
  </p:notesMasterIdLst>
  <p:handoutMasterIdLst>
    <p:handoutMasterId r:id="rId49"/>
  </p:handoutMasterIdLst>
  <p:sldIdLst>
    <p:sldId id="902" r:id="rId5"/>
    <p:sldId id="298" r:id="rId6"/>
    <p:sldId id="916" r:id="rId7"/>
    <p:sldId id="917" r:id="rId8"/>
    <p:sldId id="833" r:id="rId9"/>
    <p:sldId id="919" r:id="rId10"/>
    <p:sldId id="954" r:id="rId11"/>
    <p:sldId id="955" r:id="rId12"/>
    <p:sldId id="956" r:id="rId13"/>
    <p:sldId id="957" r:id="rId14"/>
    <p:sldId id="964" r:id="rId15"/>
    <p:sldId id="973" r:id="rId16"/>
    <p:sldId id="972" r:id="rId17"/>
    <p:sldId id="920" r:id="rId18"/>
    <p:sldId id="974" r:id="rId19"/>
    <p:sldId id="921" r:id="rId20"/>
    <p:sldId id="922" r:id="rId21"/>
    <p:sldId id="926" r:id="rId22"/>
    <p:sldId id="928" r:id="rId23"/>
    <p:sldId id="965" r:id="rId24"/>
    <p:sldId id="931" r:id="rId25"/>
    <p:sldId id="932" r:id="rId26"/>
    <p:sldId id="934" r:id="rId27"/>
    <p:sldId id="966" r:id="rId28"/>
    <p:sldId id="788" r:id="rId29"/>
    <p:sldId id="901" r:id="rId30"/>
    <p:sldId id="898" r:id="rId31"/>
    <p:sldId id="940" r:id="rId32"/>
    <p:sldId id="941" r:id="rId33"/>
    <p:sldId id="795" r:id="rId34"/>
    <p:sldId id="944" r:id="rId35"/>
    <p:sldId id="945" r:id="rId36"/>
    <p:sldId id="947" r:id="rId37"/>
    <p:sldId id="949" r:id="rId38"/>
    <p:sldId id="970" r:id="rId39"/>
    <p:sldId id="845" r:id="rId40"/>
    <p:sldId id="969" r:id="rId41"/>
    <p:sldId id="904" r:id="rId42"/>
    <p:sldId id="906" r:id="rId43"/>
    <p:sldId id="897" r:id="rId44"/>
    <p:sldId id="918" r:id="rId45"/>
    <p:sldId id="895" r:id="rId46"/>
    <p:sldId id="535" r:id="rId4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1728">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L" initials="EDL" lastIdx="2" clrIdx="0"/>
  <p:cmAuthor id="2" name="Toews (Selk), Kaylene" initials="T(K" lastIdx="2" clrIdx="1">
    <p:extLst/>
  </p:cmAuthor>
  <p:cmAuthor id="3" name="SMITH Jyll E" initials="JES" lastIdx="2" clrIdx="2"/>
  <p:cmAuthor id="4" name="Karen Jones Jackley" initials="KJJ" lastIdx="2" clrIdx="3"/>
  <p:cmAuthor id="5" name="JONES Kathryn M" initials="KMJ"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800000"/>
    <a:srgbClr val="0000CC"/>
    <a:srgbClr val="003399"/>
    <a:srgbClr val="1B416F"/>
    <a:srgbClr val="000000"/>
    <a:srgbClr val="2B3616"/>
    <a:srgbClr val="0033CC"/>
    <a:srgbClr val="008A3E"/>
    <a:srgbClr val="B83C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24" autoAdjust="0"/>
    <p:restoredTop sz="80571" autoAdjust="0"/>
  </p:normalViewPr>
  <p:slideViewPr>
    <p:cSldViewPr>
      <p:cViewPr>
        <p:scale>
          <a:sx n="80" d="100"/>
          <a:sy n="80" d="100"/>
        </p:scale>
        <p:origin x="-528" y="-72"/>
      </p:cViewPr>
      <p:guideLst>
        <p:guide orient="horz" pos="1728"/>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60"/>
    </p:cViewPr>
  </p:sorterViewPr>
  <p:notesViewPr>
    <p:cSldViewPr>
      <p:cViewPr>
        <p:scale>
          <a:sx n="100" d="100"/>
          <a:sy n="100" d="100"/>
        </p:scale>
        <p:origin x="-660" y="6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Scdata\0609only\RUC_Volunteer_Imp_Project\Project%20Management%20Master\Status%20-%20Stakeholders\Monthly%20Status\RUC%20Monthly%20Progress%20Report%20-%20February%20BUDGE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62758084672836"/>
          <c:y val="0.13740017403613358"/>
          <c:w val="0.56169283414336002"/>
          <c:h val="0.77570404622068512"/>
        </c:manualLayout>
      </c:layout>
      <c:pieChart>
        <c:varyColors val="1"/>
        <c:ser>
          <c:idx val="0"/>
          <c:order val="0"/>
          <c:tx>
            <c:strRef>
              <c:f>'Pie Graph Data'!$B$1</c:f>
              <c:strCache>
                <c:ptCount val="1"/>
                <c:pt idx="0">
                  <c:v>Bi to Date</c:v>
                </c:pt>
              </c:strCache>
            </c:strRef>
          </c:tx>
          <c:dLbls>
            <c:dLbl>
              <c:idx val="0"/>
              <c:layout>
                <c:manualLayout>
                  <c:x val="-1.3692631845046309E-2"/>
                  <c:y val="-5.3573339390268523E-2"/>
                </c:manualLayout>
              </c:layout>
              <c:tx>
                <c:rich>
                  <a:bodyPr/>
                  <a:lstStyle/>
                  <a:p>
                    <a:r>
                      <a:rPr lang="en-US" dirty="0" smtClean="0"/>
                      <a:t>Wages</a:t>
                    </a:r>
                    <a:r>
                      <a:rPr lang="en-US" dirty="0"/>
                      <a:t>
36%</a:t>
                    </a:r>
                  </a:p>
                </c:rich>
              </c:tx>
              <c:dLblPos val="bestFit"/>
              <c:showLegendKey val="0"/>
              <c:showVal val="0"/>
              <c:showCatName val="1"/>
              <c:showSerName val="0"/>
              <c:showPercent val="1"/>
              <c:showBubbleSize val="0"/>
            </c:dLbl>
            <c:dLbl>
              <c:idx val="1"/>
              <c:layout>
                <c:manualLayout>
                  <c:x val="8.3469887210044696E-2"/>
                  <c:y val="1.0094891984655765E-5"/>
                </c:manualLayout>
              </c:layout>
              <c:tx>
                <c:rich>
                  <a:bodyPr/>
                  <a:lstStyle/>
                  <a:p>
                    <a:r>
                      <a:rPr lang="en-US" dirty="0" smtClean="0"/>
                      <a:t>OT </a:t>
                    </a:r>
                    <a:r>
                      <a:rPr lang="en-US" dirty="0"/>
                      <a:t>
2%</a:t>
                    </a:r>
                  </a:p>
                </c:rich>
              </c:tx>
              <c:dLblPos val="bestFit"/>
              <c:showLegendKey val="0"/>
              <c:showVal val="0"/>
              <c:showCatName val="1"/>
              <c:showSerName val="0"/>
              <c:showPercent val="1"/>
              <c:showBubbleSize val="0"/>
            </c:dLbl>
            <c:dLbl>
              <c:idx val="2"/>
              <c:layout/>
              <c:tx>
                <c:rich>
                  <a:bodyPr/>
                  <a:lstStyle/>
                  <a:p>
                    <a:r>
                      <a:rPr lang="en-US"/>
                      <a:t>    Other </a:t>
                    </a:r>
                    <a:r>
                      <a:rPr lang="en-US" smtClean="0"/>
                      <a:t>Payroll</a:t>
                    </a:r>
                    <a:r>
                      <a:rPr lang="en-US"/>
                      <a:t>
15%</a:t>
                    </a:r>
                  </a:p>
                </c:rich>
              </c:tx>
              <c:dLblPos val="bestFit"/>
              <c:showLegendKey val="0"/>
              <c:showVal val="0"/>
              <c:showCatName val="1"/>
              <c:showSerName val="0"/>
              <c:showPercent val="1"/>
              <c:showBubbleSize val="0"/>
            </c:dLbl>
            <c:dLbl>
              <c:idx val="3"/>
              <c:layout>
                <c:manualLayout>
                  <c:x val="7.957931418624168E-3"/>
                  <c:y val="2.1917566105467808E-2"/>
                </c:manualLayout>
              </c:layout>
              <c:tx>
                <c:rich>
                  <a:bodyPr/>
                  <a:lstStyle/>
                  <a:p>
                    <a:r>
                      <a:rPr lang="en-US" dirty="0"/>
                      <a:t>   </a:t>
                    </a:r>
                    <a:r>
                      <a:rPr lang="en-US" dirty="0" smtClean="0"/>
                      <a:t>Legal</a:t>
                    </a:r>
                    <a:r>
                      <a:rPr lang="en-US" dirty="0"/>
                      <a:t>
2%</a:t>
                    </a:r>
                  </a:p>
                </c:rich>
              </c:tx>
              <c:dLblPos val="bestFit"/>
              <c:showLegendKey val="0"/>
              <c:showVal val="0"/>
              <c:showCatName val="1"/>
              <c:showSerName val="0"/>
              <c:showPercent val="1"/>
              <c:showBubbleSize val="0"/>
            </c:dLbl>
            <c:dLbl>
              <c:idx val="4"/>
              <c:layout>
                <c:manualLayout>
                  <c:x val="-9.9141363637359398E-2"/>
                  <c:y val="-3.1892081674377279E-2"/>
                </c:manualLayout>
              </c:layout>
              <c:tx>
                <c:rich>
                  <a:bodyPr/>
                  <a:lstStyle/>
                  <a:p>
                    <a:r>
                      <a:rPr lang="en-US" dirty="0"/>
                      <a:t>   </a:t>
                    </a:r>
                    <a:r>
                      <a:rPr lang="en-US" dirty="0" smtClean="0"/>
                      <a:t>Prof.  </a:t>
                    </a:r>
                    <a:r>
                      <a:rPr lang="en-US" dirty="0"/>
                      <a:t>Serv.
41%</a:t>
                    </a:r>
                  </a:p>
                </c:rich>
              </c:tx>
              <c:dLblPos val="bestFit"/>
              <c:showLegendKey val="0"/>
              <c:showVal val="0"/>
              <c:showCatName val="1"/>
              <c:showSerName val="0"/>
              <c:showPercent val="1"/>
              <c:showBubbleSize val="0"/>
            </c:dLbl>
            <c:dLbl>
              <c:idx val="5"/>
              <c:layout>
                <c:manualLayout>
                  <c:x val="-0.2248447789452685"/>
                  <c:y val="-2.658414520218871E-2"/>
                </c:manualLayout>
              </c:layout>
              <c:tx>
                <c:rich>
                  <a:bodyPr/>
                  <a:lstStyle/>
                  <a:p>
                    <a:r>
                      <a:rPr lang="en-US" dirty="0" smtClean="0"/>
                      <a:t>IT</a:t>
                    </a:r>
                  </a:p>
                  <a:p>
                    <a:r>
                      <a:rPr lang="en-US" dirty="0" smtClean="0"/>
                      <a:t>1%</a:t>
                    </a:r>
                    <a:endParaRPr lang="en-US" dirty="0"/>
                  </a:p>
                </c:rich>
              </c:tx>
              <c:dLblPos val="bestFit"/>
              <c:showLegendKey val="0"/>
              <c:showVal val="0"/>
              <c:showCatName val="1"/>
              <c:showSerName val="0"/>
              <c:showPercent val="1"/>
              <c:showBubbleSize val="0"/>
            </c:dLbl>
            <c:dLbl>
              <c:idx val="6"/>
              <c:layout>
                <c:manualLayout>
                  <c:x val="-1.1646425351799931E-2"/>
                  <c:y val="-5.2233862716313029E-2"/>
                </c:manualLayout>
              </c:layout>
              <c:dLblPos val="bestFit"/>
              <c:showLegendKey val="0"/>
              <c:showVal val="0"/>
              <c:showCatName val="1"/>
              <c:showSerName val="0"/>
              <c:showPercent val="1"/>
              <c:showBubbleSize val="0"/>
            </c:dLbl>
            <c:dLbl>
              <c:idx val="7"/>
              <c:layout>
                <c:manualLayout>
                  <c:x val="0.11117375640351147"/>
                  <c:y val="2.0123226499349951E-3"/>
                </c:manualLayout>
              </c:layout>
              <c:tx>
                <c:rich>
                  <a:bodyPr/>
                  <a:lstStyle/>
                  <a:p>
                    <a:r>
                      <a:rPr lang="en-US" dirty="0"/>
                      <a:t>   Other 
1%</a:t>
                    </a:r>
                  </a:p>
                </c:rich>
              </c:tx>
              <c:dLblPos val="bestFit"/>
              <c:showLegendKey val="0"/>
              <c:showVal val="0"/>
              <c:showCatName val="1"/>
              <c:showSerName val="0"/>
              <c:showPercent val="1"/>
              <c:showBubbleSize val="0"/>
            </c:dLbl>
            <c:dLbl>
              <c:idx val="8"/>
              <c:layout>
                <c:manualLayout>
                  <c:x val="0.11481371692083553"/>
                  <c:y val="9.212928353001964E-4"/>
                </c:manualLayout>
              </c:layout>
              <c:dLblPos val="bestFit"/>
              <c:showLegendKey val="0"/>
              <c:showVal val="0"/>
              <c:showCatName val="1"/>
              <c:showSerName val="0"/>
              <c:showPercent val="1"/>
              <c:showBubbleSize val="0"/>
            </c:dLbl>
            <c:txPr>
              <a:bodyPr/>
              <a:lstStyle/>
              <a:p>
                <a:pPr>
                  <a:defRPr sz="1200" b="1" i="0" baseline="0"/>
                </a:pPr>
                <a:endParaRPr lang="en-US"/>
              </a:p>
            </c:txPr>
            <c:dLblPos val="bestFit"/>
            <c:showLegendKey val="0"/>
            <c:showVal val="0"/>
            <c:showCatName val="1"/>
            <c:showSerName val="0"/>
            <c:showPercent val="1"/>
            <c:showBubbleSize val="0"/>
            <c:showLeaderLines val="1"/>
          </c:dLbls>
          <c:cat>
            <c:strRef>
              <c:f>'Pie Graph Data'!$A$2:$A$10</c:f>
              <c:strCache>
                <c:ptCount val="8"/>
                <c:pt idx="0">
                  <c:v>    Salary and Wages; Temp Appointments</c:v>
                </c:pt>
                <c:pt idx="1">
                  <c:v>    Differentials, Overtime </c:v>
                </c:pt>
                <c:pt idx="2">
                  <c:v>    Other Payroll Expense</c:v>
                </c:pt>
                <c:pt idx="3">
                  <c:v>   Attorney General</c:v>
                </c:pt>
                <c:pt idx="4">
                  <c:v>   Professional and IT Professional Serv.</c:v>
                </c:pt>
                <c:pt idx="5">
                  <c:v>   Computer Tech and IT Expend. Proprty</c:v>
                </c:pt>
                <c:pt idx="6">
                  <c:v>   Rent</c:v>
                </c:pt>
                <c:pt idx="7">
                  <c:v>   Other items </c:v>
                </c:pt>
              </c:strCache>
            </c:strRef>
          </c:cat>
          <c:val>
            <c:numRef>
              <c:f>'Pie Graph Data'!$B$2:$B$10</c:f>
              <c:numCache>
                <c:formatCode>_("$"* #,##0_);_("$"* \(#,##0\);_("$"* "-"??_);_(@_)</c:formatCode>
                <c:ptCount val="8"/>
                <c:pt idx="0">
                  <c:v>1051936</c:v>
                </c:pt>
                <c:pt idx="1">
                  <c:v>47124</c:v>
                </c:pt>
                <c:pt idx="2">
                  <c:v>441161</c:v>
                </c:pt>
                <c:pt idx="3">
                  <c:v>60049</c:v>
                </c:pt>
                <c:pt idx="4">
                  <c:v>1167453</c:v>
                </c:pt>
                <c:pt idx="5">
                  <c:v>28409</c:v>
                </c:pt>
                <c:pt idx="6">
                  <c:v>46247</c:v>
                </c:pt>
                <c:pt idx="7">
                  <c:v>33408</c:v>
                </c:pt>
              </c:numCache>
            </c:numRef>
          </c:val>
        </c:ser>
        <c:dLbls>
          <c:dLblPos val="bestFit"/>
          <c:showLegendKey val="0"/>
          <c:showVal val="1"/>
          <c:showCatName val="0"/>
          <c:showSerName val="0"/>
          <c:showPercent val="0"/>
          <c:showBubbleSize val="0"/>
          <c:showLeaderLines val="1"/>
        </c:dLbls>
        <c:firstSliceAng val="0"/>
      </c:pieChart>
    </c:plotArea>
    <c:plotVisOnly val="1"/>
    <c:dispBlanksAs val="gap"/>
    <c:showDLblsOverMax val="0"/>
  </c:chart>
  <c:spPr>
    <a:ln w="25400">
      <a:solidFill>
        <a:schemeClr val="tx2">
          <a:lumMod val="75000"/>
        </a:schemeClr>
      </a:solidFill>
    </a:ln>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4F4387-5B32-4456-91D8-A1EA3A49BB0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9C7ABDA-1769-4B46-8847-7BCC4A1F0E44}">
      <dgm:prSet custT="1"/>
      <dgm:spPr/>
      <dgm:t>
        <a:bodyPr/>
        <a:lstStyle/>
        <a:p>
          <a:pPr rtl="0"/>
          <a:r>
            <a:rPr lang="en-US" sz="1600" b="1" dirty="0" smtClean="0"/>
            <a:t>Commercial Account Managers</a:t>
          </a:r>
          <a:endParaRPr lang="en-US" sz="1600" dirty="0"/>
        </a:p>
      </dgm:t>
    </dgm:pt>
    <dgm:pt modelId="{4F191331-3081-4051-BA03-EAF4474DFF09}" type="parTrans" cxnId="{0158911A-028F-47E1-885D-503F408309FF}">
      <dgm:prSet/>
      <dgm:spPr/>
      <dgm:t>
        <a:bodyPr/>
        <a:lstStyle/>
        <a:p>
          <a:endParaRPr lang="en-US"/>
        </a:p>
      </dgm:t>
    </dgm:pt>
    <dgm:pt modelId="{D0048BBE-E2B9-45A6-95B6-6C81065A581D}" type="sibTrans" cxnId="{0158911A-028F-47E1-885D-503F408309FF}">
      <dgm:prSet/>
      <dgm:spPr/>
      <dgm:t>
        <a:bodyPr/>
        <a:lstStyle/>
        <a:p>
          <a:endParaRPr lang="en-US"/>
        </a:p>
      </dgm:t>
    </dgm:pt>
    <dgm:pt modelId="{2261CD95-03EA-40C4-8AA4-FF9477951483}">
      <dgm:prSet custT="1"/>
      <dgm:spPr/>
      <dgm:t>
        <a:bodyPr/>
        <a:lstStyle/>
        <a:p>
          <a:pPr rtl="0"/>
          <a:r>
            <a:rPr lang="en-US" sz="1600" b="0" dirty="0" smtClean="0"/>
            <a:t>Choose market</a:t>
          </a:r>
          <a:endParaRPr lang="en-US" sz="1600" dirty="0"/>
        </a:p>
      </dgm:t>
    </dgm:pt>
    <dgm:pt modelId="{93D4BD40-2DBE-4B1D-9E64-313E1C14DEAF}" type="parTrans" cxnId="{D388EF7A-4D91-4EFC-A736-12695CDC25D2}">
      <dgm:prSet/>
      <dgm:spPr/>
      <dgm:t>
        <a:bodyPr/>
        <a:lstStyle/>
        <a:p>
          <a:endParaRPr lang="en-US"/>
        </a:p>
      </dgm:t>
    </dgm:pt>
    <dgm:pt modelId="{F83C74A8-BA2D-4E9C-BA79-F7D7AB775BFF}" type="sibTrans" cxnId="{D388EF7A-4D91-4EFC-A736-12695CDC25D2}">
      <dgm:prSet/>
      <dgm:spPr/>
      <dgm:t>
        <a:bodyPr/>
        <a:lstStyle/>
        <a:p>
          <a:endParaRPr lang="en-US"/>
        </a:p>
      </dgm:t>
    </dgm:pt>
    <dgm:pt modelId="{A27C6525-224A-4769-9EBF-3BE7C2B96EE3}">
      <dgm:prSet custT="1"/>
      <dgm:spPr/>
      <dgm:t>
        <a:bodyPr/>
        <a:lstStyle/>
        <a:p>
          <a:pPr rtl="0"/>
          <a:r>
            <a:rPr lang="en-US" sz="1600" b="0" dirty="0" smtClean="0"/>
            <a:t>Advanced Reporting</a:t>
          </a:r>
          <a:endParaRPr lang="en-US" sz="1600" dirty="0"/>
        </a:p>
      </dgm:t>
    </dgm:pt>
    <dgm:pt modelId="{92D538FA-AEA0-4F0C-9C7B-12FB72E7CAAF}" type="parTrans" cxnId="{45CC14A5-F606-4D1B-B17F-AB38864914D4}">
      <dgm:prSet/>
      <dgm:spPr/>
      <dgm:t>
        <a:bodyPr/>
        <a:lstStyle/>
        <a:p>
          <a:endParaRPr lang="en-US"/>
        </a:p>
      </dgm:t>
    </dgm:pt>
    <dgm:pt modelId="{A8E77CBD-5583-43FC-94A4-7F805AF06C48}" type="sibTrans" cxnId="{45CC14A5-F606-4D1B-B17F-AB38864914D4}">
      <dgm:prSet/>
      <dgm:spPr/>
      <dgm:t>
        <a:bodyPr/>
        <a:lstStyle/>
        <a:p>
          <a:endParaRPr lang="en-US"/>
        </a:p>
      </dgm:t>
    </dgm:pt>
    <dgm:pt modelId="{F633FF07-0653-42F8-952A-7DB56A1E1541}">
      <dgm:prSet custT="1"/>
      <dgm:spPr/>
      <dgm:t>
        <a:bodyPr/>
        <a:lstStyle/>
        <a:p>
          <a:pPr rtl="0"/>
          <a:r>
            <a:rPr lang="en-US" sz="1600" b="0" dirty="0" smtClean="0"/>
            <a:t>Offer value added services</a:t>
          </a:r>
          <a:endParaRPr lang="en-US" sz="1600" dirty="0"/>
        </a:p>
      </dgm:t>
    </dgm:pt>
    <dgm:pt modelId="{81BAD251-6F7B-4410-AFAE-5C149C19F31F}" type="parTrans" cxnId="{F09CD4AF-D9E2-4910-84B9-D2FA5D738E67}">
      <dgm:prSet/>
      <dgm:spPr/>
      <dgm:t>
        <a:bodyPr/>
        <a:lstStyle/>
        <a:p>
          <a:endParaRPr lang="en-US"/>
        </a:p>
      </dgm:t>
    </dgm:pt>
    <dgm:pt modelId="{BC632724-DEF1-49E0-9A91-39231DC0BA8B}" type="sibTrans" cxnId="{F09CD4AF-D9E2-4910-84B9-D2FA5D738E67}">
      <dgm:prSet/>
      <dgm:spPr/>
      <dgm:t>
        <a:bodyPr/>
        <a:lstStyle/>
        <a:p>
          <a:endParaRPr lang="en-US"/>
        </a:p>
      </dgm:t>
    </dgm:pt>
    <dgm:pt modelId="{8FDD53B9-0495-4E42-807E-3C3EC45722AA}" type="pres">
      <dgm:prSet presAssocID="{A54F4387-5B32-4456-91D8-A1EA3A49BB0E}" presName="Name0" presStyleCnt="0">
        <dgm:presLayoutVars>
          <dgm:dir/>
          <dgm:animLvl val="lvl"/>
          <dgm:resizeHandles val="exact"/>
        </dgm:presLayoutVars>
      </dgm:prSet>
      <dgm:spPr/>
      <dgm:t>
        <a:bodyPr/>
        <a:lstStyle/>
        <a:p>
          <a:endParaRPr lang="en-US"/>
        </a:p>
      </dgm:t>
    </dgm:pt>
    <dgm:pt modelId="{181EFA06-B912-4AF8-A045-4442DF96E4E0}" type="pres">
      <dgm:prSet presAssocID="{B9C7ABDA-1769-4B46-8847-7BCC4A1F0E44}" presName="linNode" presStyleCnt="0"/>
      <dgm:spPr/>
    </dgm:pt>
    <dgm:pt modelId="{2AE8704C-28F7-4B2D-AA87-FABFE2288391}" type="pres">
      <dgm:prSet presAssocID="{B9C7ABDA-1769-4B46-8847-7BCC4A1F0E44}" presName="parentText" presStyleLbl="node1" presStyleIdx="0" presStyleCnt="1">
        <dgm:presLayoutVars>
          <dgm:chMax val="1"/>
          <dgm:bulletEnabled val="1"/>
        </dgm:presLayoutVars>
      </dgm:prSet>
      <dgm:spPr/>
      <dgm:t>
        <a:bodyPr/>
        <a:lstStyle/>
        <a:p>
          <a:endParaRPr lang="en-US"/>
        </a:p>
      </dgm:t>
    </dgm:pt>
    <dgm:pt modelId="{BC704DCF-C058-4611-ADBE-4093F4D4ACA2}" type="pres">
      <dgm:prSet presAssocID="{B9C7ABDA-1769-4B46-8847-7BCC4A1F0E44}" presName="descendantText" presStyleLbl="alignAccFollowNode1" presStyleIdx="0" presStyleCnt="1">
        <dgm:presLayoutVars>
          <dgm:bulletEnabled val="1"/>
        </dgm:presLayoutVars>
      </dgm:prSet>
      <dgm:spPr/>
      <dgm:t>
        <a:bodyPr/>
        <a:lstStyle/>
        <a:p>
          <a:endParaRPr lang="en-US"/>
        </a:p>
      </dgm:t>
    </dgm:pt>
  </dgm:ptLst>
  <dgm:cxnLst>
    <dgm:cxn modelId="{A34B7472-2366-4A46-BF54-43BCC425DA0B}" type="presOf" srcId="{A54F4387-5B32-4456-91D8-A1EA3A49BB0E}" destId="{8FDD53B9-0495-4E42-807E-3C3EC45722AA}" srcOrd="0" destOrd="0" presId="urn:microsoft.com/office/officeart/2005/8/layout/vList5"/>
    <dgm:cxn modelId="{235E2561-4A61-428E-BF87-687471CE697C}" type="presOf" srcId="{A27C6525-224A-4769-9EBF-3BE7C2B96EE3}" destId="{BC704DCF-C058-4611-ADBE-4093F4D4ACA2}" srcOrd="0" destOrd="1" presId="urn:microsoft.com/office/officeart/2005/8/layout/vList5"/>
    <dgm:cxn modelId="{4369711A-98E0-405C-95DE-F8A0F87B6514}" type="presOf" srcId="{2261CD95-03EA-40C4-8AA4-FF9477951483}" destId="{BC704DCF-C058-4611-ADBE-4093F4D4ACA2}" srcOrd="0" destOrd="0" presId="urn:microsoft.com/office/officeart/2005/8/layout/vList5"/>
    <dgm:cxn modelId="{0158911A-028F-47E1-885D-503F408309FF}" srcId="{A54F4387-5B32-4456-91D8-A1EA3A49BB0E}" destId="{B9C7ABDA-1769-4B46-8847-7BCC4A1F0E44}" srcOrd="0" destOrd="0" parTransId="{4F191331-3081-4051-BA03-EAF4474DFF09}" sibTransId="{D0048BBE-E2B9-45A6-95B6-6C81065A581D}"/>
    <dgm:cxn modelId="{F09CD4AF-D9E2-4910-84B9-D2FA5D738E67}" srcId="{B9C7ABDA-1769-4B46-8847-7BCC4A1F0E44}" destId="{F633FF07-0653-42F8-952A-7DB56A1E1541}" srcOrd="2" destOrd="0" parTransId="{81BAD251-6F7B-4410-AFAE-5C149C19F31F}" sibTransId="{BC632724-DEF1-49E0-9A91-39231DC0BA8B}"/>
    <dgm:cxn modelId="{FFD7D439-8770-4A93-BB69-2EB93994EB22}" type="presOf" srcId="{B9C7ABDA-1769-4B46-8847-7BCC4A1F0E44}" destId="{2AE8704C-28F7-4B2D-AA87-FABFE2288391}" srcOrd="0" destOrd="0" presId="urn:microsoft.com/office/officeart/2005/8/layout/vList5"/>
    <dgm:cxn modelId="{45CC14A5-F606-4D1B-B17F-AB38864914D4}" srcId="{B9C7ABDA-1769-4B46-8847-7BCC4A1F0E44}" destId="{A27C6525-224A-4769-9EBF-3BE7C2B96EE3}" srcOrd="1" destOrd="0" parTransId="{92D538FA-AEA0-4F0C-9C7B-12FB72E7CAAF}" sibTransId="{A8E77CBD-5583-43FC-94A4-7F805AF06C48}"/>
    <dgm:cxn modelId="{D388EF7A-4D91-4EFC-A736-12695CDC25D2}" srcId="{B9C7ABDA-1769-4B46-8847-7BCC4A1F0E44}" destId="{2261CD95-03EA-40C4-8AA4-FF9477951483}" srcOrd="0" destOrd="0" parTransId="{93D4BD40-2DBE-4B1D-9E64-313E1C14DEAF}" sibTransId="{F83C74A8-BA2D-4E9C-BA79-F7D7AB775BFF}"/>
    <dgm:cxn modelId="{DB2F1108-F17C-4BD3-AE45-9C7474E06B16}" type="presOf" srcId="{F633FF07-0653-42F8-952A-7DB56A1E1541}" destId="{BC704DCF-C058-4611-ADBE-4093F4D4ACA2}" srcOrd="0" destOrd="2" presId="urn:microsoft.com/office/officeart/2005/8/layout/vList5"/>
    <dgm:cxn modelId="{5DCE1232-15AD-4249-A44E-7B9DC8D3D46E}" type="presParOf" srcId="{8FDD53B9-0495-4E42-807E-3C3EC45722AA}" destId="{181EFA06-B912-4AF8-A045-4442DF96E4E0}" srcOrd="0" destOrd="0" presId="urn:microsoft.com/office/officeart/2005/8/layout/vList5"/>
    <dgm:cxn modelId="{F7385D4C-6789-40DD-8F45-B603AE469528}" type="presParOf" srcId="{181EFA06-B912-4AF8-A045-4442DF96E4E0}" destId="{2AE8704C-28F7-4B2D-AA87-FABFE2288391}" srcOrd="0" destOrd="0" presId="urn:microsoft.com/office/officeart/2005/8/layout/vList5"/>
    <dgm:cxn modelId="{302064AF-3686-4125-A139-03FDC598ACDB}" type="presParOf" srcId="{181EFA06-B912-4AF8-A045-4442DF96E4E0}" destId="{BC704DCF-C058-4611-ADBE-4093F4D4ACA2}"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752B507-64A7-4BC5-9B32-87A44B5891C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6B6F96EE-FC41-4DE8-8CD9-07A38C8DDB74}">
      <dgm:prSet custT="1"/>
      <dgm:spPr/>
      <dgm:t>
        <a:bodyPr/>
        <a:lstStyle/>
        <a:p>
          <a:pPr rtl="0"/>
          <a:r>
            <a:rPr lang="en-US" sz="1600" b="1" dirty="0" smtClean="0"/>
            <a:t>ODOT Account Manager</a:t>
          </a:r>
          <a:endParaRPr lang="en-US" sz="1600" dirty="0"/>
        </a:p>
      </dgm:t>
    </dgm:pt>
    <dgm:pt modelId="{F7E9703D-DE52-4A01-91AD-1370876C6864}" type="parTrans" cxnId="{EE3CB933-0596-46C0-9959-21052D8771C5}">
      <dgm:prSet/>
      <dgm:spPr/>
      <dgm:t>
        <a:bodyPr/>
        <a:lstStyle/>
        <a:p>
          <a:endParaRPr lang="en-US"/>
        </a:p>
      </dgm:t>
    </dgm:pt>
    <dgm:pt modelId="{1BDB2657-4EC5-4A32-BF68-5A807A3BA0B3}" type="sibTrans" cxnId="{EE3CB933-0596-46C0-9959-21052D8771C5}">
      <dgm:prSet/>
      <dgm:spPr/>
      <dgm:t>
        <a:bodyPr/>
        <a:lstStyle/>
        <a:p>
          <a:endParaRPr lang="en-US"/>
        </a:p>
      </dgm:t>
    </dgm:pt>
    <dgm:pt modelId="{79854385-9870-4F23-BA39-79E812C94FD5}">
      <dgm:prSet custT="1"/>
      <dgm:spPr/>
      <dgm:t>
        <a:bodyPr/>
        <a:lstStyle/>
        <a:p>
          <a:pPr rtl="0"/>
          <a:r>
            <a:rPr lang="en-US" sz="1600" dirty="0" smtClean="0"/>
            <a:t>Accept any volunteer</a:t>
          </a:r>
          <a:endParaRPr lang="en-US" sz="1600" dirty="0"/>
        </a:p>
      </dgm:t>
    </dgm:pt>
    <dgm:pt modelId="{A473BE59-86D1-4F74-89F6-229B0800E51D}" type="parTrans" cxnId="{EAA51F61-1B80-42E8-8192-410770785DB8}">
      <dgm:prSet/>
      <dgm:spPr/>
      <dgm:t>
        <a:bodyPr/>
        <a:lstStyle/>
        <a:p>
          <a:endParaRPr lang="en-US"/>
        </a:p>
      </dgm:t>
    </dgm:pt>
    <dgm:pt modelId="{EC240CD5-DD7F-4511-942F-3F725BDD3902}" type="sibTrans" cxnId="{EAA51F61-1B80-42E8-8192-410770785DB8}">
      <dgm:prSet/>
      <dgm:spPr/>
      <dgm:t>
        <a:bodyPr/>
        <a:lstStyle/>
        <a:p>
          <a:endParaRPr lang="en-US"/>
        </a:p>
      </dgm:t>
    </dgm:pt>
    <dgm:pt modelId="{138B775C-BF39-447B-B073-8E7BCA258898}">
      <dgm:prSet custT="1"/>
      <dgm:spPr/>
      <dgm:t>
        <a:bodyPr/>
        <a:lstStyle/>
        <a:p>
          <a:pPr rtl="0"/>
          <a:r>
            <a:rPr lang="en-US" sz="1600" dirty="0" smtClean="0"/>
            <a:t>Basic Reporting </a:t>
          </a:r>
          <a:r>
            <a:rPr lang="en-US" sz="1200" dirty="0" smtClean="0"/>
            <a:t>(no GPS)</a:t>
          </a:r>
          <a:endParaRPr lang="en-US" sz="1200" dirty="0"/>
        </a:p>
      </dgm:t>
    </dgm:pt>
    <dgm:pt modelId="{500B01B1-2959-410C-8F4C-8E777CA4A473}" type="parTrans" cxnId="{52BF9239-16C0-4858-9149-6D2702DA9DD0}">
      <dgm:prSet/>
      <dgm:spPr/>
      <dgm:t>
        <a:bodyPr/>
        <a:lstStyle/>
        <a:p>
          <a:endParaRPr lang="en-US"/>
        </a:p>
      </dgm:t>
    </dgm:pt>
    <dgm:pt modelId="{B0BF9400-A751-4750-8543-29941DC55306}" type="sibTrans" cxnId="{52BF9239-16C0-4858-9149-6D2702DA9DD0}">
      <dgm:prSet/>
      <dgm:spPr/>
      <dgm:t>
        <a:bodyPr/>
        <a:lstStyle/>
        <a:p>
          <a:endParaRPr lang="en-US"/>
        </a:p>
      </dgm:t>
    </dgm:pt>
    <dgm:pt modelId="{1005FC1B-2439-4292-AD17-AB52AAEFC31F}">
      <dgm:prSet custT="1"/>
      <dgm:spPr/>
      <dgm:t>
        <a:bodyPr/>
        <a:lstStyle/>
        <a:p>
          <a:pPr rtl="0"/>
          <a:r>
            <a:rPr lang="en-US" sz="1600" dirty="0" smtClean="0"/>
            <a:t>No value added services</a:t>
          </a:r>
          <a:endParaRPr lang="en-US" sz="1600" dirty="0"/>
        </a:p>
      </dgm:t>
    </dgm:pt>
    <dgm:pt modelId="{9CA4EFE9-C624-42CB-A094-9F477CBCB8CA}" type="parTrans" cxnId="{CBDE6D97-081C-481C-9925-633B2ABE8CBE}">
      <dgm:prSet/>
      <dgm:spPr/>
      <dgm:t>
        <a:bodyPr/>
        <a:lstStyle/>
        <a:p>
          <a:endParaRPr lang="en-US"/>
        </a:p>
      </dgm:t>
    </dgm:pt>
    <dgm:pt modelId="{3605C7D3-4D4E-4209-B6B3-334D31DF80B4}" type="sibTrans" cxnId="{CBDE6D97-081C-481C-9925-633B2ABE8CBE}">
      <dgm:prSet/>
      <dgm:spPr/>
      <dgm:t>
        <a:bodyPr/>
        <a:lstStyle/>
        <a:p>
          <a:endParaRPr lang="en-US"/>
        </a:p>
      </dgm:t>
    </dgm:pt>
    <dgm:pt modelId="{26250D3A-305A-4CAC-94A3-4C5860238779}" type="pres">
      <dgm:prSet presAssocID="{B752B507-64A7-4BC5-9B32-87A44B5891C1}" presName="Name0" presStyleCnt="0">
        <dgm:presLayoutVars>
          <dgm:dir/>
          <dgm:animLvl val="lvl"/>
          <dgm:resizeHandles val="exact"/>
        </dgm:presLayoutVars>
      </dgm:prSet>
      <dgm:spPr/>
      <dgm:t>
        <a:bodyPr/>
        <a:lstStyle/>
        <a:p>
          <a:endParaRPr lang="en-US"/>
        </a:p>
      </dgm:t>
    </dgm:pt>
    <dgm:pt modelId="{4B184929-1CA1-4D6C-B516-F4CFCBE6D8D3}" type="pres">
      <dgm:prSet presAssocID="{6B6F96EE-FC41-4DE8-8CD9-07A38C8DDB74}" presName="linNode" presStyleCnt="0"/>
      <dgm:spPr/>
    </dgm:pt>
    <dgm:pt modelId="{25A80072-550F-43A7-8E7B-C01418B8B744}" type="pres">
      <dgm:prSet presAssocID="{6B6F96EE-FC41-4DE8-8CD9-07A38C8DDB74}" presName="parentText" presStyleLbl="node1" presStyleIdx="0" presStyleCnt="1" custLinFactNeighborX="-2841">
        <dgm:presLayoutVars>
          <dgm:chMax val="1"/>
          <dgm:bulletEnabled val="1"/>
        </dgm:presLayoutVars>
      </dgm:prSet>
      <dgm:spPr/>
      <dgm:t>
        <a:bodyPr/>
        <a:lstStyle/>
        <a:p>
          <a:endParaRPr lang="en-US"/>
        </a:p>
      </dgm:t>
    </dgm:pt>
    <dgm:pt modelId="{0F6858F6-824B-49A6-B2EC-07D028A06063}" type="pres">
      <dgm:prSet presAssocID="{6B6F96EE-FC41-4DE8-8CD9-07A38C8DDB74}" presName="descendantText" presStyleLbl="alignAccFollowNode1" presStyleIdx="0" presStyleCnt="1" custLinFactNeighborX="-14141">
        <dgm:presLayoutVars>
          <dgm:bulletEnabled val="1"/>
        </dgm:presLayoutVars>
      </dgm:prSet>
      <dgm:spPr/>
      <dgm:t>
        <a:bodyPr/>
        <a:lstStyle/>
        <a:p>
          <a:endParaRPr lang="en-US"/>
        </a:p>
      </dgm:t>
    </dgm:pt>
  </dgm:ptLst>
  <dgm:cxnLst>
    <dgm:cxn modelId="{52BF9239-16C0-4858-9149-6D2702DA9DD0}" srcId="{6B6F96EE-FC41-4DE8-8CD9-07A38C8DDB74}" destId="{138B775C-BF39-447B-B073-8E7BCA258898}" srcOrd="1" destOrd="0" parTransId="{500B01B1-2959-410C-8F4C-8E777CA4A473}" sibTransId="{B0BF9400-A751-4750-8543-29941DC55306}"/>
    <dgm:cxn modelId="{8568D189-447F-48C4-AB65-494A150A87D2}" type="presOf" srcId="{79854385-9870-4F23-BA39-79E812C94FD5}" destId="{0F6858F6-824B-49A6-B2EC-07D028A06063}" srcOrd="0" destOrd="0" presId="urn:microsoft.com/office/officeart/2005/8/layout/vList5"/>
    <dgm:cxn modelId="{EAA51F61-1B80-42E8-8192-410770785DB8}" srcId="{6B6F96EE-FC41-4DE8-8CD9-07A38C8DDB74}" destId="{79854385-9870-4F23-BA39-79E812C94FD5}" srcOrd="0" destOrd="0" parTransId="{A473BE59-86D1-4F74-89F6-229B0800E51D}" sibTransId="{EC240CD5-DD7F-4511-942F-3F725BDD3902}"/>
    <dgm:cxn modelId="{09ADCC2A-3DA7-4312-99B1-AE30222CA580}" type="presOf" srcId="{138B775C-BF39-447B-B073-8E7BCA258898}" destId="{0F6858F6-824B-49A6-B2EC-07D028A06063}" srcOrd="0" destOrd="1" presId="urn:microsoft.com/office/officeart/2005/8/layout/vList5"/>
    <dgm:cxn modelId="{ED29FB95-715D-43FF-9EF9-BC521C9301D4}" type="presOf" srcId="{B752B507-64A7-4BC5-9B32-87A44B5891C1}" destId="{26250D3A-305A-4CAC-94A3-4C5860238779}" srcOrd="0" destOrd="0" presId="urn:microsoft.com/office/officeart/2005/8/layout/vList5"/>
    <dgm:cxn modelId="{333299A7-3A31-4202-B7DA-7557E80EC890}" type="presOf" srcId="{6B6F96EE-FC41-4DE8-8CD9-07A38C8DDB74}" destId="{25A80072-550F-43A7-8E7B-C01418B8B744}" srcOrd="0" destOrd="0" presId="urn:microsoft.com/office/officeart/2005/8/layout/vList5"/>
    <dgm:cxn modelId="{EE3CB933-0596-46C0-9959-21052D8771C5}" srcId="{B752B507-64A7-4BC5-9B32-87A44B5891C1}" destId="{6B6F96EE-FC41-4DE8-8CD9-07A38C8DDB74}" srcOrd="0" destOrd="0" parTransId="{F7E9703D-DE52-4A01-91AD-1370876C6864}" sibTransId="{1BDB2657-4EC5-4A32-BF68-5A807A3BA0B3}"/>
    <dgm:cxn modelId="{CBDE6D97-081C-481C-9925-633B2ABE8CBE}" srcId="{6B6F96EE-FC41-4DE8-8CD9-07A38C8DDB74}" destId="{1005FC1B-2439-4292-AD17-AB52AAEFC31F}" srcOrd="2" destOrd="0" parTransId="{9CA4EFE9-C624-42CB-A094-9F477CBCB8CA}" sibTransId="{3605C7D3-4D4E-4209-B6B3-334D31DF80B4}"/>
    <dgm:cxn modelId="{EB41684E-A726-4116-B2F8-C684CA2CBFA0}" type="presOf" srcId="{1005FC1B-2439-4292-AD17-AB52AAEFC31F}" destId="{0F6858F6-824B-49A6-B2EC-07D028A06063}" srcOrd="0" destOrd="2" presId="urn:microsoft.com/office/officeart/2005/8/layout/vList5"/>
    <dgm:cxn modelId="{5025BFAC-DF1C-4DA0-A00E-2858B2CD2C4F}" type="presParOf" srcId="{26250D3A-305A-4CAC-94A3-4C5860238779}" destId="{4B184929-1CA1-4D6C-B516-F4CFCBE6D8D3}" srcOrd="0" destOrd="0" presId="urn:microsoft.com/office/officeart/2005/8/layout/vList5"/>
    <dgm:cxn modelId="{78FB81F0-9C80-45B5-B1AD-F0BA197B2862}" type="presParOf" srcId="{4B184929-1CA1-4D6C-B516-F4CFCBE6D8D3}" destId="{25A80072-550F-43A7-8E7B-C01418B8B744}" srcOrd="0" destOrd="0" presId="urn:microsoft.com/office/officeart/2005/8/layout/vList5"/>
    <dgm:cxn modelId="{0EF0BA34-C249-451F-959A-2FFF3E3656C8}" type="presParOf" srcId="{4B184929-1CA1-4D6C-B516-F4CFCBE6D8D3}" destId="{0F6858F6-824B-49A6-B2EC-07D028A06063}" srcOrd="1" destOrd="0" presId="urn:microsoft.com/office/officeart/2005/8/layout/vList5"/>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04DCF-C058-4611-ADBE-4093F4D4ACA2}">
      <dsp:nvSpPr>
        <dsp:cNvPr id="0" name=""/>
        <dsp:cNvSpPr/>
      </dsp:nvSpPr>
      <dsp:spPr>
        <a:xfrm rot="5400000">
          <a:off x="1959864" y="-67056"/>
          <a:ext cx="2194560" cy="287731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lang="en-US" sz="1600" b="0" kern="1200" dirty="0" smtClean="0"/>
            <a:t>Choose market</a:t>
          </a:r>
          <a:endParaRPr lang="en-US" sz="1600" kern="1200" dirty="0"/>
        </a:p>
        <a:p>
          <a:pPr marL="171450" lvl="1" indent="-171450" algn="l" defTabSz="711200" rtl="0">
            <a:lnSpc>
              <a:spcPct val="90000"/>
            </a:lnSpc>
            <a:spcBef>
              <a:spcPct val="0"/>
            </a:spcBef>
            <a:spcAft>
              <a:spcPct val="15000"/>
            </a:spcAft>
            <a:buChar char="••"/>
          </a:pPr>
          <a:r>
            <a:rPr lang="en-US" sz="1600" b="0" kern="1200" dirty="0" smtClean="0"/>
            <a:t>Advanced Reporting</a:t>
          </a:r>
          <a:endParaRPr lang="en-US" sz="1600" kern="1200" dirty="0"/>
        </a:p>
        <a:p>
          <a:pPr marL="171450" lvl="1" indent="-171450" algn="l" defTabSz="711200" rtl="0">
            <a:lnSpc>
              <a:spcPct val="90000"/>
            </a:lnSpc>
            <a:spcBef>
              <a:spcPct val="0"/>
            </a:spcBef>
            <a:spcAft>
              <a:spcPct val="15000"/>
            </a:spcAft>
            <a:buChar char="••"/>
          </a:pPr>
          <a:r>
            <a:rPr lang="en-US" sz="1600" b="0" kern="1200" dirty="0" smtClean="0"/>
            <a:t>Offer value added services</a:t>
          </a:r>
          <a:endParaRPr lang="en-US" sz="1600" kern="1200" dirty="0"/>
        </a:p>
      </dsp:txBody>
      <dsp:txXfrm rot="-5400000">
        <a:off x="1618488" y="381450"/>
        <a:ext cx="2770182" cy="1980300"/>
      </dsp:txXfrm>
    </dsp:sp>
    <dsp:sp modelId="{2AE8704C-28F7-4B2D-AA87-FABFE2288391}">
      <dsp:nvSpPr>
        <dsp:cNvPr id="0" name=""/>
        <dsp:cNvSpPr/>
      </dsp:nvSpPr>
      <dsp:spPr>
        <a:xfrm>
          <a:off x="0" y="0"/>
          <a:ext cx="1618488" cy="2743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en-US" sz="1600" b="1" kern="1200" dirty="0" smtClean="0"/>
            <a:t>Commercial Account Managers</a:t>
          </a:r>
          <a:endParaRPr lang="en-US" sz="1600" kern="1200" dirty="0"/>
        </a:p>
      </dsp:txBody>
      <dsp:txXfrm>
        <a:off x="79008" y="79008"/>
        <a:ext cx="1460472" cy="25851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6858F6-824B-49A6-B2EC-07D028A06063}">
      <dsp:nvSpPr>
        <dsp:cNvPr id="0" name=""/>
        <dsp:cNvSpPr/>
      </dsp:nvSpPr>
      <dsp:spPr>
        <a:xfrm rot="5400000">
          <a:off x="1508766" y="68579"/>
          <a:ext cx="2255520" cy="268224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lang="en-US" sz="1600" kern="1200" dirty="0" smtClean="0"/>
            <a:t>Accept any volunteer</a:t>
          </a:r>
          <a:endParaRPr lang="en-US" sz="1600" kern="1200" dirty="0"/>
        </a:p>
        <a:p>
          <a:pPr marL="171450" lvl="1" indent="-171450" algn="l" defTabSz="711200" rtl="0">
            <a:lnSpc>
              <a:spcPct val="90000"/>
            </a:lnSpc>
            <a:spcBef>
              <a:spcPct val="0"/>
            </a:spcBef>
            <a:spcAft>
              <a:spcPct val="15000"/>
            </a:spcAft>
            <a:buChar char="••"/>
          </a:pPr>
          <a:r>
            <a:rPr lang="en-US" sz="1600" kern="1200" dirty="0" smtClean="0"/>
            <a:t>Basic Reporting </a:t>
          </a:r>
          <a:r>
            <a:rPr lang="en-US" sz="1200" kern="1200" dirty="0" smtClean="0"/>
            <a:t>(no GPS)</a:t>
          </a:r>
          <a:endParaRPr lang="en-US" sz="1200" kern="1200" dirty="0"/>
        </a:p>
        <a:p>
          <a:pPr marL="171450" lvl="1" indent="-171450" algn="l" defTabSz="711200" rtl="0">
            <a:lnSpc>
              <a:spcPct val="90000"/>
            </a:lnSpc>
            <a:spcBef>
              <a:spcPct val="0"/>
            </a:spcBef>
            <a:spcAft>
              <a:spcPct val="15000"/>
            </a:spcAft>
            <a:buChar char="••"/>
          </a:pPr>
          <a:r>
            <a:rPr lang="en-US" sz="1600" kern="1200" dirty="0" smtClean="0"/>
            <a:t>No value added services</a:t>
          </a:r>
          <a:endParaRPr lang="en-US" sz="1600" kern="1200" dirty="0"/>
        </a:p>
      </dsp:txBody>
      <dsp:txXfrm rot="-5400000">
        <a:off x="1295407" y="392044"/>
        <a:ext cx="2572135" cy="2035310"/>
      </dsp:txXfrm>
    </dsp:sp>
    <dsp:sp modelId="{25A80072-550F-43A7-8E7B-C01418B8B744}">
      <dsp:nvSpPr>
        <dsp:cNvPr id="0" name=""/>
        <dsp:cNvSpPr/>
      </dsp:nvSpPr>
      <dsp:spPr>
        <a:xfrm>
          <a:off x="0" y="0"/>
          <a:ext cx="1508760" cy="2819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en-US" sz="1600" b="1" kern="1200" dirty="0" smtClean="0"/>
            <a:t>ODOT Account Manager</a:t>
          </a:r>
          <a:endParaRPr lang="en-US" sz="1600" kern="1200" dirty="0"/>
        </a:p>
      </dsp:txBody>
      <dsp:txXfrm>
        <a:off x="73652" y="73652"/>
        <a:ext cx="1361456" cy="267209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3"/>
            <a:ext cx="3037840" cy="466434"/>
          </a:xfrm>
          <a:prstGeom prst="rect">
            <a:avLst/>
          </a:prstGeom>
        </p:spPr>
        <p:txBody>
          <a:bodyPr vert="horz" lIns="93177" tIns="46589" rIns="93177" bIns="46589" rtlCol="0"/>
          <a:lstStyle>
            <a:lvl1pPr algn="r">
              <a:defRPr sz="1200"/>
            </a:lvl1pPr>
          </a:lstStyle>
          <a:p>
            <a:fld id="{C157E3DD-707B-4094-9E46-5BFE09D0F57A}" type="datetimeFigureOut">
              <a:rPr lang="en-US" smtClean="0"/>
              <a:t>7/15/2015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Tree>
    <p:extLst>
      <p:ext uri="{BB962C8B-B14F-4D97-AF65-F5344CB8AC3E}">
        <p14:creationId xmlns:p14="http://schemas.microsoft.com/office/powerpoint/2010/main" val="523769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87425" y="0"/>
            <a:ext cx="4543425" cy="3408363"/>
          </a:xfrm>
          <a:prstGeom prst="rect">
            <a:avLst/>
          </a:prstGeom>
          <a:noFill/>
          <a:ln w="12700">
            <a:noFill/>
          </a:ln>
        </p:spPr>
        <p:txBody>
          <a:bodyPr vert="horz" lIns="93177" tIns="46589" rIns="93177" bIns="46589" rtlCol="0" anchor="ctr"/>
          <a:lstStyle/>
          <a:p>
            <a:pPr lvl="0"/>
            <a:endParaRPr lang="en-US" noProof="0" smtClean="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numCol="3" spcCol="279532"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smtClean="0"/>
            </a:lvl1pPr>
          </a:lstStyle>
          <a:p>
            <a:pPr>
              <a:defRPr/>
            </a:pPr>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wrap="square" lIns="93177" tIns="46589" rIns="93177" bIns="46589" numCol="1" anchor="b" anchorCtr="0" compatLnSpc="1">
            <a:prstTxWarp prst="textNoShape">
              <a:avLst/>
            </a:prstTxWarp>
          </a:bodyPr>
          <a:lstStyle>
            <a:lvl1pPr algn="r">
              <a:defRPr sz="1200"/>
            </a:lvl1pPr>
          </a:lstStyle>
          <a:p>
            <a:fld id="{C91960A5-8209-406D-9FF4-30FB2A2FF490}" type="slidenum">
              <a:rPr lang="en-US"/>
              <a:pPr/>
              <a:t>‹#›</a:t>
            </a:fld>
            <a:endParaRPr lang="en-US"/>
          </a:p>
        </p:txBody>
      </p:sp>
      <p:sp>
        <p:nvSpPr>
          <p:cNvPr id="8" name="Rectangle 7"/>
          <p:cNvSpPr/>
          <p:nvPr/>
        </p:nvSpPr>
        <p:spPr>
          <a:xfrm>
            <a:off x="2570480" y="0"/>
            <a:ext cx="4439920" cy="3408680"/>
          </a:xfrm>
          <a:prstGeom prst="rect">
            <a:avLst/>
          </a:prstGeom>
          <a:solidFill>
            <a:srgbClr val="17375E"/>
          </a:solidFill>
          <a:ln>
            <a:noFill/>
          </a:ln>
        </p:spPr>
        <p:style>
          <a:lnRef idx="2">
            <a:schemeClr val="accent1">
              <a:shade val="50000"/>
            </a:schemeClr>
          </a:lnRef>
          <a:fillRef idx="1">
            <a:schemeClr val="accent1"/>
          </a:fillRef>
          <a:effectRef idx="0">
            <a:schemeClr val="accent1"/>
          </a:effectRef>
          <a:fontRef idx="minor">
            <a:schemeClr val="lt1"/>
          </a:fontRef>
        </p:style>
        <p:txBody>
          <a:bodyPr lIns="93177" tIns="46589" rIns="93177" bIns="46589" rtlCol="0" anchor="ctr"/>
          <a:lstStyle/>
          <a:p>
            <a:pPr algn="ctr"/>
            <a:endParaRPr lang="en-US"/>
          </a:p>
        </p:txBody>
      </p:sp>
    </p:spTree>
    <p:extLst>
      <p:ext uri="{BB962C8B-B14F-4D97-AF65-F5344CB8AC3E}">
        <p14:creationId xmlns:p14="http://schemas.microsoft.com/office/powerpoint/2010/main" val="26919036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Maureen</a:t>
            </a:r>
          </a:p>
          <a:p>
            <a:pPr marL="228600" indent="-228600">
              <a:buFont typeface="+mj-lt"/>
              <a:buAutoNum type="arabicPeriod"/>
            </a:pPr>
            <a:r>
              <a:rPr lang="en-US" dirty="0"/>
              <a:t>Welcome</a:t>
            </a:r>
          </a:p>
          <a:p>
            <a:pPr marL="228600" indent="-228600">
              <a:buFont typeface="+mj-lt"/>
              <a:buAutoNum type="arabicPeriod"/>
            </a:pPr>
            <a:r>
              <a:rPr lang="en-US" dirty="0" smtClean="0"/>
              <a:t>Introduce Project Members</a:t>
            </a:r>
          </a:p>
          <a:p>
            <a:endParaRPr lang="en-US" dirty="0" smtClean="0"/>
          </a:p>
        </p:txBody>
      </p:sp>
      <p:sp>
        <p:nvSpPr>
          <p:cNvPr id="4" name="Slide Number Placeholder 3"/>
          <p:cNvSpPr>
            <a:spLocks noGrp="1"/>
          </p:cNvSpPr>
          <p:nvPr>
            <p:ph type="sldNum" sz="quarter" idx="10"/>
          </p:nvPr>
        </p:nvSpPr>
        <p:spPr/>
        <p:txBody>
          <a:bodyPr/>
          <a:lstStyle/>
          <a:p>
            <a:fld id="{C91960A5-8209-406D-9FF4-30FB2A2FF490}" type="slidenum">
              <a:rPr lang="en-US" smtClean="0"/>
              <a:pPr/>
              <a:t>2</a:t>
            </a:fld>
            <a:endParaRPr lang="en-US"/>
          </a:p>
        </p:txBody>
      </p:sp>
    </p:spTree>
    <p:extLst>
      <p:ext uri="{BB962C8B-B14F-4D97-AF65-F5344CB8AC3E}">
        <p14:creationId xmlns:p14="http://schemas.microsoft.com/office/powerpoint/2010/main" val="950819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ODOT </a:t>
            </a:r>
            <a:r>
              <a:rPr lang="en-US" dirty="0" err="1" smtClean="0"/>
              <a:t>certifed</a:t>
            </a:r>
            <a:r>
              <a:rPr lang="en-US" dirty="0" smtClean="0"/>
              <a:t> three account managers – two commercial account managers and one ODOT account manager or OAM. The OAM will be performing all the functions that ODOT would if it were interfacing directly with volunteers – it is signing them up, sending them MRDs, and collecting their money. </a:t>
            </a:r>
          </a:p>
          <a:p>
            <a:endParaRPr lang="en-US" dirty="0" smtClean="0"/>
          </a:p>
          <a:p>
            <a:endParaRPr lang="en-US" dirty="0"/>
          </a:p>
          <a:p>
            <a:r>
              <a:rPr lang="en-US" dirty="0" smtClean="0"/>
              <a:t>This was one of the important features of SB 810. </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14</a:t>
            </a:fld>
            <a:endParaRPr lang="en-US"/>
          </a:p>
        </p:txBody>
      </p:sp>
    </p:spTree>
    <p:extLst>
      <p:ext uri="{BB962C8B-B14F-4D97-AF65-F5344CB8AC3E}">
        <p14:creationId xmlns:p14="http://schemas.microsoft.com/office/powerpoint/2010/main" val="4275432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eaLnBrk="1" hangingPunct="1">
              <a:defRPr/>
            </a:pPr>
            <a:r>
              <a:rPr lang="en-US" dirty="0" smtClean="0"/>
              <a:t>Content:</a:t>
            </a:r>
          </a:p>
          <a:p>
            <a:pPr marL="171450" indent="-171450" eaLnBrk="1" hangingPunct="1">
              <a:buFont typeface="Arial" panose="020B0604020202020204" pitchFamily="34" charset="0"/>
              <a:buChar char="•"/>
              <a:defRPr/>
            </a:pPr>
            <a:r>
              <a:rPr lang="en-US" dirty="0" smtClean="0"/>
              <a:t>Provide text or a diagram showing how this system fits into the business and other systems.  </a:t>
            </a:r>
          </a:p>
          <a:p>
            <a:pPr marL="171450" indent="-171450" eaLnBrk="1" hangingPunct="1">
              <a:buFont typeface="Arial" panose="020B0604020202020204" pitchFamily="34" charset="0"/>
              <a:buChar char="•"/>
              <a:defRPr/>
            </a:pPr>
            <a:r>
              <a:rPr lang="en-US" dirty="0" smtClean="0"/>
              <a:t>Are there business process or system interfaces?</a:t>
            </a:r>
          </a:p>
          <a:p>
            <a:pPr marL="171450" indent="-171450" eaLnBrk="1" hangingPunct="1">
              <a:buFont typeface="Arial" panose="020B0604020202020204" pitchFamily="34" charset="0"/>
              <a:buChar char="•"/>
              <a:defRPr/>
            </a:pPr>
            <a:r>
              <a:rPr lang="en-US" dirty="0" smtClean="0"/>
              <a:t>Who are the users who interact with the system</a:t>
            </a:r>
          </a:p>
        </p:txBody>
      </p:sp>
      <p:sp>
        <p:nvSpPr>
          <p:cNvPr id="26628"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69B819AF-FA28-4D72-8E56-13FAD148D68E}" type="slidenum">
              <a:rPr lang="en-US" altLang="en-US" smtClean="0"/>
              <a:pPr eaLnBrk="1" hangingPunct="1">
                <a:spcBef>
                  <a:spcPct val="0"/>
                </a:spcBef>
              </a:pPr>
              <a:t>16</a:t>
            </a:fld>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17</a:t>
            </a:fld>
            <a:endParaRPr lang="en-US"/>
          </a:p>
        </p:txBody>
      </p:sp>
    </p:spTree>
    <p:extLst>
      <p:ext uri="{BB962C8B-B14F-4D97-AF65-F5344CB8AC3E}">
        <p14:creationId xmlns:p14="http://schemas.microsoft.com/office/powerpoint/2010/main" val="2031378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18</a:t>
            </a:fld>
            <a:endParaRPr lang="en-US"/>
          </a:p>
        </p:txBody>
      </p:sp>
    </p:spTree>
    <p:extLst>
      <p:ext uri="{BB962C8B-B14F-4D97-AF65-F5344CB8AC3E}">
        <p14:creationId xmlns:p14="http://schemas.microsoft.com/office/powerpoint/2010/main" val="1234430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Account manager</a:t>
            </a:r>
            <a:r>
              <a:rPr lang="en-US" baseline="0" dirty="0" smtClean="0"/>
              <a:t> systems were tested during development to test these parameters. </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19</a:t>
            </a:fld>
            <a:endParaRPr lang="en-US"/>
          </a:p>
        </p:txBody>
      </p:sp>
    </p:spTree>
    <p:extLst>
      <p:ext uri="{BB962C8B-B14F-4D97-AF65-F5344CB8AC3E}">
        <p14:creationId xmlns:p14="http://schemas.microsoft.com/office/powerpoint/2010/main" val="3673368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Odometer</a:t>
            </a:r>
            <a:r>
              <a:rPr lang="en-US" baseline="0" dirty="0" smtClean="0"/>
              <a:t> readings are for </a:t>
            </a:r>
            <a:r>
              <a:rPr lang="en-US" baseline="0" smtClean="0"/>
              <a:t>reference only. </a:t>
            </a:r>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20</a:t>
            </a:fld>
            <a:endParaRPr lang="en-US"/>
          </a:p>
        </p:txBody>
      </p:sp>
    </p:spTree>
    <p:extLst>
      <p:ext uri="{BB962C8B-B14F-4D97-AF65-F5344CB8AC3E}">
        <p14:creationId xmlns:p14="http://schemas.microsoft.com/office/powerpoint/2010/main" val="1104103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21</a:t>
            </a:fld>
            <a:endParaRPr lang="en-US"/>
          </a:p>
        </p:txBody>
      </p:sp>
    </p:spTree>
    <p:extLst>
      <p:ext uri="{BB962C8B-B14F-4D97-AF65-F5344CB8AC3E}">
        <p14:creationId xmlns:p14="http://schemas.microsoft.com/office/powerpoint/2010/main" val="2115869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22</a:t>
            </a:fld>
            <a:endParaRPr lang="en-US"/>
          </a:p>
        </p:txBody>
      </p:sp>
    </p:spTree>
    <p:extLst>
      <p:ext uri="{BB962C8B-B14F-4D97-AF65-F5344CB8AC3E}">
        <p14:creationId xmlns:p14="http://schemas.microsoft.com/office/powerpoint/2010/main" val="4225787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23</a:t>
            </a:fld>
            <a:endParaRPr lang="en-US"/>
          </a:p>
        </p:txBody>
      </p:sp>
    </p:spTree>
    <p:extLst>
      <p:ext uri="{BB962C8B-B14F-4D97-AF65-F5344CB8AC3E}">
        <p14:creationId xmlns:p14="http://schemas.microsoft.com/office/powerpoint/2010/main" val="2965817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24</a:t>
            </a:fld>
            <a:endParaRPr lang="en-US"/>
          </a:p>
        </p:txBody>
      </p:sp>
    </p:spTree>
    <p:extLst>
      <p:ext uri="{BB962C8B-B14F-4D97-AF65-F5344CB8AC3E}">
        <p14:creationId xmlns:p14="http://schemas.microsoft.com/office/powerpoint/2010/main" val="2249322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CAFE</a:t>
            </a:r>
            <a:r>
              <a:rPr lang="en-US" baseline="0" dirty="0" smtClean="0"/>
              <a:t> standards have been making more efficient vehicles available, and these standards are continuing to increase. Wealthier individuals are generally the first to purchase these fuel-efficient vehicles, so people in lower socio-economic levels tend to drive less efficient cars. This makes the fuel tax even more regressive. </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3</a:t>
            </a:fld>
            <a:endParaRPr lang="en-US"/>
          </a:p>
        </p:txBody>
      </p:sp>
    </p:spTree>
    <p:extLst>
      <p:ext uri="{BB962C8B-B14F-4D97-AF65-F5344CB8AC3E}">
        <p14:creationId xmlns:p14="http://schemas.microsoft.com/office/powerpoint/2010/main" val="34030232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25</a:t>
            </a:fld>
            <a:endParaRPr lang="en-US"/>
          </a:p>
        </p:txBody>
      </p:sp>
    </p:spTree>
    <p:extLst>
      <p:ext uri="{BB962C8B-B14F-4D97-AF65-F5344CB8AC3E}">
        <p14:creationId xmlns:p14="http://schemas.microsoft.com/office/powerpoint/2010/main" val="3741529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26</a:t>
            </a:fld>
            <a:endParaRPr lang="en-US"/>
          </a:p>
        </p:txBody>
      </p:sp>
    </p:spTree>
    <p:extLst>
      <p:ext uri="{BB962C8B-B14F-4D97-AF65-F5344CB8AC3E}">
        <p14:creationId xmlns:p14="http://schemas.microsoft.com/office/powerpoint/2010/main" val="1999186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Examples: Some are percentages;</a:t>
            </a:r>
            <a:r>
              <a:rPr lang="en-US" baseline="0" dirty="0" smtClean="0"/>
              <a:t> some are counts.</a:t>
            </a:r>
            <a:endParaRPr lang="en-US" dirty="0" smtClean="0"/>
          </a:p>
          <a:p>
            <a:pPr lvl="1"/>
            <a:r>
              <a:rPr lang="en-US" dirty="0" smtClean="0"/>
              <a:t>For incoming calls:</a:t>
            </a:r>
            <a:r>
              <a:rPr lang="en-US" baseline="0" dirty="0" smtClean="0"/>
              <a:t> </a:t>
            </a:r>
            <a:r>
              <a:rPr lang="en-US" dirty="0" smtClean="0"/>
              <a:t>95%: Average wait time during staffed hours does not exceed 1 minute </a:t>
            </a:r>
          </a:p>
          <a:p>
            <a:pPr lvl="1"/>
            <a:r>
              <a:rPr lang="en-US" dirty="0" smtClean="0"/>
              <a:t>100%: Acknowledge phone messages within 1 business day</a:t>
            </a:r>
          </a:p>
          <a:p>
            <a:pPr lvl="1"/>
            <a:r>
              <a:rPr lang="en-US" dirty="0" smtClean="0"/>
              <a:t>Email and escalated inquiry resolution</a:t>
            </a:r>
            <a:r>
              <a:rPr lang="en-US" baseline="0" dirty="0" smtClean="0"/>
              <a:t> are counts. </a:t>
            </a:r>
            <a:endParaRPr lang="en-US" dirty="0" smtClean="0"/>
          </a:p>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27</a:t>
            </a:fld>
            <a:endParaRPr lang="en-US"/>
          </a:p>
        </p:txBody>
      </p:sp>
    </p:spTree>
    <p:extLst>
      <p:ext uri="{BB962C8B-B14F-4D97-AF65-F5344CB8AC3E}">
        <p14:creationId xmlns:p14="http://schemas.microsoft.com/office/powerpoint/2010/main" val="37612315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28</a:t>
            </a:fld>
            <a:endParaRPr lang="en-US"/>
          </a:p>
        </p:txBody>
      </p:sp>
    </p:spTree>
    <p:extLst>
      <p:ext uri="{BB962C8B-B14F-4D97-AF65-F5344CB8AC3E}">
        <p14:creationId xmlns:p14="http://schemas.microsoft.com/office/powerpoint/2010/main" val="2962824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29</a:t>
            </a:fld>
            <a:endParaRPr lang="en-US"/>
          </a:p>
        </p:txBody>
      </p:sp>
    </p:spTree>
    <p:extLst>
      <p:ext uri="{BB962C8B-B14F-4D97-AF65-F5344CB8AC3E}">
        <p14:creationId xmlns:p14="http://schemas.microsoft.com/office/powerpoint/2010/main" val="1927632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sz="2000" b="1" dirty="0" smtClean="0"/>
              <a:t>Compliance</a:t>
            </a:r>
          </a:p>
          <a:p>
            <a:pPr marL="742950" lvl="1" indent="-285750">
              <a:buFont typeface="Arial" panose="020B0604020202020204" pitchFamily="34" charset="0"/>
              <a:buChar char="•"/>
            </a:pPr>
            <a:r>
              <a:rPr lang="en-US" sz="2000" dirty="0" smtClean="0"/>
              <a:t>Service Level Agreements </a:t>
            </a:r>
          </a:p>
          <a:p>
            <a:pPr marL="742950" lvl="1" indent="-285750">
              <a:buFont typeface="Arial" panose="020B0604020202020204" pitchFamily="34" charset="0"/>
              <a:buChar char="•"/>
            </a:pPr>
            <a:r>
              <a:rPr lang="en-US" sz="2000" dirty="0" smtClean="0"/>
              <a:t>Contract Management </a:t>
            </a:r>
          </a:p>
          <a:p>
            <a:pPr marL="742950" lvl="1" indent="-285750">
              <a:buFont typeface="Arial" panose="020B0604020202020204" pitchFamily="34" charset="0"/>
              <a:buChar char="•"/>
            </a:pPr>
            <a:r>
              <a:rPr lang="en-US" sz="2000" dirty="0" smtClean="0"/>
              <a:t>Audits </a:t>
            </a:r>
          </a:p>
          <a:p>
            <a:pPr marL="342900" indent="-342900">
              <a:buFont typeface="Arial" panose="020B0604020202020204" pitchFamily="34" charset="0"/>
              <a:buChar char="•"/>
            </a:pPr>
            <a:r>
              <a:rPr lang="en-US" sz="2000" b="1" dirty="0" smtClean="0"/>
              <a:t>Addressing data breaches </a:t>
            </a:r>
            <a:endParaRPr lang="en-US" sz="2000" dirty="0" smtClean="0"/>
          </a:p>
          <a:p>
            <a:pPr marL="742950" lvl="1" indent="-285750">
              <a:buFont typeface="Arial" panose="020B0604020202020204" pitchFamily="34" charset="0"/>
              <a:buChar char="•"/>
            </a:pPr>
            <a:r>
              <a:rPr lang="en-US" sz="2000" dirty="0" smtClean="0"/>
              <a:t>Account managers must notify ODOT</a:t>
            </a:r>
          </a:p>
          <a:p>
            <a:pPr marL="742950" lvl="1" indent="-285750">
              <a:buFont typeface="Arial" panose="020B0604020202020204" pitchFamily="34" charset="0"/>
              <a:buChar char="•"/>
            </a:pPr>
            <a:r>
              <a:rPr lang="en-US" sz="2000" dirty="0" smtClean="0"/>
              <a:t>Work to resolve </a:t>
            </a:r>
          </a:p>
          <a:p>
            <a:pPr marL="742950" lvl="1" indent="-285750">
              <a:buFont typeface="Arial" panose="020B0604020202020204" pitchFamily="34" charset="0"/>
              <a:buChar char="•"/>
            </a:pPr>
            <a:r>
              <a:rPr lang="en-US" sz="2000" dirty="0" smtClean="0"/>
              <a:t>Indemnify for losses</a:t>
            </a:r>
          </a:p>
          <a:p>
            <a:pPr marL="342900" indent="-342900">
              <a:buFont typeface="Arial" panose="020B0604020202020204" pitchFamily="34" charset="0"/>
              <a:buChar char="•"/>
            </a:pPr>
            <a:r>
              <a:rPr lang="en-US" sz="2000" b="1" dirty="0" smtClean="0"/>
              <a:t>Accounting</a:t>
            </a:r>
            <a:r>
              <a:rPr lang="en-US" sz="2000" dirty="0" smtClean="0"/>
              <a:t> </a:t>
            </a:r>
          </a:p>
          <a:p>
            <a:pPr marL="342900" indent="-342900">
              <a:buFont typeface="Arial" panose="020B0604020202020204" pitchFamily="34" charset="0"/>
              <a:buChar char="•"/>
            </a:pPr>
            <a:r>
              <a:rPr lang="en-US" sz="2000" b="1" dirty="0" smtClean="0"/>
              <a:t>Program management </a:t>
            </a:r>
          </a:p>
          <a:p>
            <a:pPr marL="742950" lvl="1" indent="-285750">
              <a:buFont typeface="Arial" panose="020B0604020202020204" pitchFamily="34" charset="0"/>
              <a:buChar char="•"/>
            </a:pPr>
            <a:r>
              <a:rPr lang="en-US" sz="2000" dirty="0" smtClean="0"/>
              <a:t>Ensure statutory caps are not exceeded</a:t>
            </a:r>
          </a:p>
          <a:p>
            <a:pPr marL="742950" lvl="1" indent="-285750">
              <a:buFont typeface="Arial" panose="020B0604020202020204" pitchFamily="34" charset="0"/>
              <a:buChar char="•"/>
            </a:pPr>
            <a:r>
              <a:rPr lang="en-US" sz="2000" dirty="0" smtClean="0"/>
              <a:t>Recruit &amp; retain</a:t>
            </a:r>
          </a:p>
          <a:p>
            <a:pPr marL="742950" lvl="1" indent="-285750">
              <a:buFont typeface="Arial" panose="020B0604020202020204" pitchFamily="34" charset="0"/>
              <a:buChar char="•"/>
            </a:pPr>
            <a:r>
              <a:rPr lang="en-US" sz="2000" dirty="0" smtClean="0"/>
              <a:t>Validate eligibility</a:t>
            </a:r>
          </a:p>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30</a:t>
            </a:fld>
            <a:endParaRPr lang="en-US"/>
          </a:p>
        </p:txBody>
      </p:sp>
    </p:spTree>
    <p:extLst>
      <p:ext uri="{BB962C8B-B14F-4D97-AF65-F5344CB8AC3E}">
        <p14:creationId xmlns:p14="http://schemas.microsoft.com/office/powerpoint/2010/main" val="1829612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31</a:t>
            </a:fld>
            <a:endParaRPr lang="en-US"/>
          </a:p>
        </p:txBody>
      </p:sp>
    </p:spTree>
    <p:extLst>
      <p:ext uri="{BB962C8B-B14F-4D97-AF65-F5344CB8AC3E}">
        <p14:creationId xmlns:p14="http://schemas.microsoft.com/office/powerpoint/2010/main" val="27920040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simple demonstration of RUCAS, the backend system of the RUC Program, which supports the business  processes that ODOT has developed. This includes tracking issues </a:t>
            </a:r>
            <a:r>
              <a:rPr lang="en-US" dirty="0"/>
              <a:t>&amp; their </a:t>
            </a:r>
            <a:r>
              <a:rPr lang="en-US" dirty="0" smtClean="0"/>
              <a:t>resolution; monitoring </a:t>
            </a:r>
            <a:r>
              <a:rPr lang="en-US" dirty="0"/>
              <a:t>AMs to ensure compliance with service level </a:t>
            </a:r>
            <a:r>
              <a:rPr lang="en-US" dirty="0" smtClean="0"/>
              <a:t>agreements; and keeping track of the number of volunteers enrolled in the program.</a:t>
            </a:r>
            <a:endParaRPr lang="en-US" dirty="0"/>
          </a:p>
          <a:p>
            <a:endParaRPr lang="en-US" dirty="0" smtClean="0"/>
          </a:p>
          <a:p>
            <a:r>
              <a:rPr lang="en-US" dirty="0" smtClean="0"/>
              <a:t>During the enrollment period, RUCAS receives vehicle information from account managers. RUCAS then interfaces with the DMV system to ensure the vehicle is eligible for the program. This information is then passed back to the account manager, who notifies the volunteer that the vehicle is enrolled in the program or not. And if not, the reason why. </a:t>
            </a:r>
          </a:p>
          <a:p>
            <a:endParaRPr lang="en-US" dirty="0"/>
          </a:p>
          <a:p>
            <a:r>
              <a:rPr lang="en-US" dirty="0" smtClean="0"/>
              <a:t>RUCAS receives weekly and monthly reports from the account managers. And provides a reporting and auditing function to ensure these reports are accurate. </a:t>
            </a:r>
          </a:p>
          <a:p>
            <a:endParaRPr lang="en-US" dirty="0"/>
          </a:p>
          <a:p>
            <a:r>
              <a:rPr lang="en-US" dirty="0" smtClean="0"/>
              <a:t>When Account Managers submit their official tax reports to </a:t>
            </a:r>
            <a:r>
              <a:rPr lang="en-US" dirty="0" err="1" smtClean="0"/>
              <a:t>Avalara</a:t>
            </a:r>
            <a:r>
              <a:rPr lang="en-US" dirty="0" smtClean="0"/>
              <a:t>, RUCAS will receive them and validate.</a:t>
            </a:r>
          </a:p>
          <a:p>
            <a:r>
              <a:rPr lang="en-US" dirty="0" smtClean="0"/>
              <a:t>RUCAS will interact with TEAMS, which is ODOT’s accounting system. </a:t>
            </a:r>
          </a:p>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32</a:t>
            </a:fld>
            <a:endParaRPr lang="en-US"/>
          </a:p>
        </p:txBody>
      </p:sp>
    </p:spTree>
    <p:extLst>
      <p:ext uri="{BB962C8B-B14F-4D97-AF65-F5344CB8AC3E}">
        <p14:creationId xmlns:p14="http://schemas.microsoft.com/office/powerpoint/2010/main" val="13235709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33</a:t>
            </a:fld>
            <a:endParaRPr lang="en-US"/>
          </a:p>
        </p:txBody>
      </p:sp>
    </p:spTree>
    <p:extLst>
      <p:ext uri="{BB962C8B-B14F-4D97-AF65-F5344CB8AC3E}">
        <p14:creationId xmlns:p14="http://schemas.microsoft.com/office/powerpoint/2010/main" val="422405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DMV records are not public, and are subject to change, OReGO</a:t>
            </a:r>
            <a:r>
              <a:rPr lang="en-US" baseline="0" dirty="0" smtClean="0"/>
              <a:t> staff have lookup capability ONLY and RUCAS does not store the information it receives from DMV. Therefore, DMV systems are the systems of record. </a:t>
            </a:r>
          </a:p>
          <a:p>
            <a:endParaRPr lang="en-US" baseline="0" dirty="0" smtClean="0"/>
          </a:p>
          <a:p>
            <a:r>
              <a:rPr lang="en-US" baseline="0" dirty="0" smtClean="0"/>
              <a:t>Possible issue: RUC program bases a decision on information available to it at a given point in time and is not aware of transactions that may render a vehicle ineligible (vehicle is sold out of state for example)</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34</a:t>
            </a:fld>
            <a:endParaRPr lang="en-US"/>
          </a:p>
        </p:txBody>
      </p:sp>
    </p:spTree>
    <p:extLst>
      <p:ext uri="{BB962C8B-B14F-4D97-AF65-F5344CB8AC3E}">
        <p14:creationId xmlns:p14="http://schemas.microsoft.com/office/powerpoint/2010/main" val="106063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RUC is not a ubiquitous</a:t>
            </a:r>
            <a:r>
              <a:rPr lang="en-US" baseline="0" dirty="0" smtClean="0"/>
              <a:t> term – it is called a vehicle miles traveled tax, a mileage based user tax/fee, and a road usage tax/fee. In Oregon, it’s the fee that is charged for the distance a vehicle is driven. At its simplest level, the premise is that the state will count the miles and the fuel, collect the tax, and administer the program. This is the term used in SB 810, which was passed in 2013. </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4</a:t>
            </a:fld>
            <a:endParaRPr lang="en-US"/>
          </a:p>
        </p:txBody>
      </p:sp>
    </p:spTree>
    <p:extLst>
      <p:ext uri="{BB962C8B-B14F-4D97-AF65-F5344CB8AC3E}">
        <p14:creationId xmlns:p14="http://schemas.microsoft.com/office/powerpoint/2010/main" val="30159830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Having a positive volunteer experience is high priority for the project. </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35</a:t>
            </a:fld>
            <a:endParaRPr lang="en-US"/>
          </a:p>
        </p:txBody>
      </p:sp>
    </p:spTree>
    <p:extLst>
      <p:ext uri="{BB962C8B-B14F-4D97-AF65-F5344CB8AC3E}">
        <p14:creationId xmlns:p14="http://schemas.microsoft.com/office/powerpoint/2010/main" val="42754325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1960A5-8209-406D-9FF4-30FB2A2FF490}" type="slidenum">
              <a:rPr lang="en-US" smtClean="0"/>
              <a:pPr/>
              <a:t>36</a:t>
            </a:fld>
            <a:endParaRPr lang="en-US"/>
          </a:p>
        </p:txBody>
      </p:sp>
    </p:spTree>
    <p:extLst>
      <p:ext uri="{BB962C8B-B14F-4D97-AF65-F5344CB8AC3E}">
        <p14:creationId xmlns:p14="http://schemas.microsoft.com/office/powerpoint/2010/main" val="4009205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Having a positive volunteer experience is high priority for the project. </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38</a:t>
            </a:fld>
            <a:endParaRPr lang="en-US"/>
          </a:p>
        </p:txBody>
      </p:sp>
    </p:spTree>
    <p:extLst>
      <p:ext uri="{BB962C8B-B14F-4D97-AF65-F5344CB8AC3E}">
        <p14:creationId xmlns:p14="http://schemas.microsoft.com/office/powerpoint/2010/main" val="4275432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40</a:t>
            </a:fld>
            <a:endParaRPr lang="en-US"/>
          </a:p>
        </p:txBody>
      </p:sp>
    </p:spTree>
    <p:extLst>
      <p:ext uri="{BB962C8B-B14F-4D97-AF65-F5344CB8AC3E}">
        <p14:creationId xmlns:p14="http://schemas.microsoft.com/office/powerpoint/2010/main" val="21862600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43</a:t>
            </a:fld>
            <a:endParaRPr lang="en-US"/>
          </a:p>
        </p:txBody>
      </p:sp>
    </p:spTree>
    <p:extLst>
      <p:ext uri="{BB962C8B-B14F-4D97-AF65-F5344CB8AC3E}">
        <p14:creationId xmlns:p14="http://schemas.microsoft.com/office/powerpoint/2010/main" val="2003881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91" y="3810003"/>
            <a:ext cx="7003211" cy="5029199"/>
          </a:xfrm>
        </p:spPr>
        <p:txBody>
          <a:bodyPr/>
          <a:lstStyle/>
          <a:p>
            <a:pPr marL="0" indent="0" algn="l" eaLnBrk="1" hangingPunct="1">
              <a:spcBef>
                <a:spcPct val="0"/>
              </a:spcBef>
              <a:spcAft>
                <a:spcPts val="800"/>
              </a:spcAft>
              <a:buFontTx/>
              <a:buNone/>
            </a:pPr>
            <a:r>
              <a:rPr lang="en-US" altLang="en-US" baseline="0" dirty="0" smtClean="0">
                <a:solidFill>
                  <a:schemeClr val="tx1"/>
                </a:solidFill>
                <a:latin typeface="Arial" panose="020B0604020202020204" pitchFamily="34" charset="0"/>
                <a:cs typeface="Arial" panose="020B0604020202020204" pitchFamily="34" charset="0"/>
              </a:rPr>
              <a:t>On July 1, 2015, volunteers were able to enroll in the Road Usage Charge Program. ODOT i</a:t>
            </a:r>
            <a:r>
              <a:rPr lang="en-US" altLang="en-US" dirty="0" smtClean="0">
                <a:solidFill>
                  <a:schemeClr val="tx1"/>
                </a:solidFill>
                <a:latin typeface="Arial" panose="020B0604020202020204" pitchFamily="34" charset="0"/>
                <a:cs typeface="Arial" panose="020B0604020202020204" pitchFamily="34" charset="0"/>
              </a:rPr>
              <a:t>mplemented a fully operational program, even though</a:t>
            </a:r>
            <a:r>
              <a:rPr lang="en-US" altLang="en-US" baseline="0" dirty="0" smtClean="0">
                <a:solidFill>
                  <a:schemeClr val="tx1"/>
                </a:solidFill>
                <a:latin typeface="Arial" panose="020B0604020202020204" pitchFamily="34" charset="0"/>
                <a:cs typeface="Arial" panose="020B0604020202020204" pitchFamily="34" charset="0"/>
              </a:rPr>
              <a:t> it is currently limited to 5,000 vehicles..</a:t>
            </a:r>
          </a:p>
          <a:p>
            <a:pPr marL="0" indent="0" algn="l" eaLnBrk="1" hangingPunct="1">
              <a:spcBef>
                <a:spcPct val="0"/>
              </a:spcBef>
              <a:spcAft>
                <a:spcPts val="800"/>
              </a:spcAft>
              <a:buFontTx/>
              <a:buNone/>
            </a:pPr>
            <a:r>
              <a:rPr lang="en-US" altLang="en-US" baseline="0" dirty="0" smtClean="0">
                <a:solidFill>
                  <a:schemeClr val="tx1"/>
                </a:solidFill>
                <a:latin typeface="Arial" panose="020B0604020202020204" pitchFamily="34" charset="0"/>
                <a:cs typeface="Arial" panose="020B0604020202020204" pitchFamily="34" charset="0"/>
              </a:rPr>
              <a:t>Here are the key requirements laid out by the bill:</a:t>
            </a:r>
            <a:endParaRPr lang="en-US" altLang="en-US" dirty="0" smtClean="0">
              <a:solidFill>
                <a:schemeClr val="tx1"/>
              </a:solidFill>
              <a:latin typeface="Arial" panose="020B0604020202020204" pitchFamily="34" charset="0"/>
              <a:cs typeface="Arial" panose="020B0604020202020204" pitchFamily="34" charset="0"/>
            </a:endParaRPr>
          </a:p>
          <a:p>
            <a:pPr marL="800100" lvl="1" indent="-342900" algn="l" eaLnBrk="1" hangingPunct="1">
              <a:spcBef>
                <a:spcPct val="0"/>
              </a:spcBef>
              <a:spcAft>
                <a:spcPts val="800"/>
              </a:spcAft>
              <a:buFont typeface="Arial" panose="020B0604020202020204" pitchFamily="34" charset="0"/>
              <a:buChar char="•"/>
            </a:pPr>
            <a:r>
              <a:rPr lang="en-US" altLang="en-US" dirty="0" smtClean="0">
                <a:solidFill>
                  <a:schemeClr val="tx1"/>
                </a:solidFill>
                <a:latin typeface="Arial" panose="020B0604020202020204" pitchFamily="34" charset="0"/>
                <a:cs typeface="Arial" panose="020B0604020202020204" pitchFamily="34" charset="0"/>
              </a:rPr>
              <a:t>The RUC is 1.5 cents per mile. This</a:t>
            </a:r>
            <a:r>
              <a:rPr lang="en-US" altLang="en-US" baseline="0" dirty="0" smtClean="0">
                <a:solidFill>
                  <a:schemeClr val="tx1"/>
                </a:solidFill>
                <a:latin typeface="Arial" panose="020B0604020202020204" pitchFamily="34" charset="0"/>
                <a:cs typeface="Arial" panose="020B0604020202020204" pitchFamily="34" charset="0"/>
              </a:rPr>
              <a:t> was designed to be revenue neutral with  state fuels tax,</a:t>
            </a:r>
            <a:r>
              <a:rPr lang="en-US" altLang="en-US" dirty="0" smtClean="0">
                <a:solidFill>
                  <a:schemeClr val="tx1"/>
                </a:solidFill>
                <a:latin typeface="Arial" panose="020B0604020202020204" pitchFamily="34" charset="0"/>
                <a:cs typeface="Arial" panose="020B0604020202020204" pitchFamily="34" charset="0"/>
              </a:rPr>
              <a:t> which is $0.30/gallon.</a:t>
            </a:r>
          </a:p>
          <a:p>
            <a:pPr marL="800100" lvl="1" indent="-342900" algn="l" eaLnBrk="1" hangingPunct="1">
              <a:spcBef>
                <a:spcPct val="0"/>
              </a:spcBef>
              <a:spcAft>
                <a:spcPts val="800"/>
              </a:spcAft>
              <a:buFont typeface="Arial" panose="020B0604020202020204" pitchFamily="34" charset="0"/>
              <a:buChar char="•"/>
            </a:pPr>
            <a:r>
              <a:rPr lang="en-US" altLang="en-US" dirty="0" smtClean="0">
                <a:solidFill>
                  <a:schemeClr val="tx1"/>
                </a:solidFill>
                <a:latin typeface="Arial" panose="020B0604020202020204" pitchFamily="34" charset="0"/>
                <a:cs typeface="Arial" panose="020B0604020202020204" pitchFamily="34" charset="0"/>
              </a:rPr>
              <a:t>Volunteers</a:t>
            </a:r>
            <a:r>
              <a:rPr lang="en-US" altLang="en-US" baseline="0" dirty="0" smtClean="0">
                <a:solidFill>
                  <a:schemeClr val="tx1"/>
                </a:solidFill>
                <a:latin typeface="Arial" panose="020B0604020202020204" pitchFamily="34" charset="0"/>
                <a:cs typeface="Arial" panose="020B0604020202020204" pitchFamily="34" charset="0"/>
              </a:rPr>
              <a:t> will receive a fuels tax credit to be applied against their Road Usage Charge. Some volunteers (those that have vehicles with 20 MPG or less) will receive a refund because fuels tax paid will exceed RUC charges. All others will pay the RUC.</a:t>
            </a:r>
            <a:endParaRPr lang="en-US" altLang="en-US" dirty="0" smtClean="0">
              <a:solidFill>
                <a:schemeClr val="tx1"/>
              </a:solidFill>
              <a:latin typeface="Arial" panose="020B0604020202020204" pitchFamily="34" charset="0"/>
              <a:cs typeface="Arial" panose="020B0604020202020204" pitchFamily="34" charset="0"/>
            </a:endParaRPr>
          </a:p>
          <a:p>
            <a:pPr marL="800100" lvl="1" indent="-342900" algn="l" eaLnBrk="1" hangingPunct="1">
              <a:spcBef>
                <a:spcPct val="0"/>
              </a:spcBef>
              <a:spcAft>
                <a:spcPts val="800"/>
              </a:spcAft>
              <a:buFont typeface="Arial" panose="020B0604020202020204" pitchFamily="34" charset="0"/>
              <a:buChar char="•"/>
            </a:pPr>
            <a:r>
              <a:rPr lang="en-US" altLang="en-US" dirty="0" smtClean="0">
                <a:solidFill>
                  <a:schemeClr val="tx1"/>
                </a:solidFill>
                <a:latin typeface="Arial" panose="020B0604020202020204" pitchFamily="34" charset="0"/>
                <a:cs typeface="Arial" panose="020B0604020202020204" pitchFamily="34" charset="0"/>
              </a:rPr>
              <a:t>Mileage reporting </a:t>
            </a:r>
            <a:r>
              <a:rPr lang="en-US" altLang="en-US" i="1" dirty="0" smtClean="0">
                <a:solidFill>
                  <a:schemeClr val="tx1"/>
                </a:solidFill>
                <a:latin typeface="Arial" panose="020B0604020202020204" pitchFamily="34" charset="0"/>
                <a:cs typeface="Arial" panose="020B0604020202020204" pitchFamily="34" charset="0"/>
              </a:rPr>
              <a:t>choices. </a:t>
            </a:r>
            <a:r>
              <a:rPr lang="en-US" altLang="en-US" i="0" dirty="0" smtClean="0">
                <a:solidFill>
                  <a:schemeClr val="tx1"/>
                </a:solidFill>
                <a:latin typeface="Arial" panose="020B0604020202020204" pitchFamily="34" charset="0"/>
                <a:cs typeface="Arial" panose="020B0604020202020204" pitchFamily="34" charset="0"/>
              </a:rPr>
              <a:t>This</a:t>
            </a:r>
            <a:r>
              <a:rPr lang="en-US" altLang="en-US" i="0" baseline="0" dirty="0" smtClean="0">
                <a:solidFill>
                  <a:schemeClr val="tx1"/>
                </a:solidFill>
                <a:latin typeface="Arial" panose="020B0604020202020204" pitchFamily="34" charset="0"/>
                <a:cs typeface="Arial" panose="020B0604020202020204" pitchFamily="34" charset="0"/>
              </a:rPr>
              <a:t> program is driven by </a:t>
            </a:r>
            <a:r>
              <a:rPr lang="en-US" altLang="en-US" i="1" baseline="0" dirty="0" smtClean="0">
                <a:solidFill>
                  <a:schemeClr val="tx1"/>
                </a:solidFill>
                <a:latin typeface="Arial" panose="020B0604020202020204" pitchFamily="34" charset="0"/>
                <a:cs typeface="Arial" panose="020B0604020202020204" pitchFamily="34" charset="0"/>
              </a:rPr>
              <a:t>choices</a:t>
            </a:r>
            <a:r>
              <a:rPr lang="en-US" altLang="en-US" i="0" baseline="0" dirty="0" smtClean="0">
                <a:solidFill>
                  <a:schemeClr val="tx1"/>
                </a:solidFill>
                <a:latin typeface="Arial" panose="020B0604020202020204" pitchFamily="34" charset="0"/>
                <a:cs typeface="Arial" panose="020B0604020202020204" pitchFamily="34" charset="0"/>
              </a:rPr>
              <a:t>. Volunteers </a:t>
            </a:r>
            <a:r>
              <a:rPr lang="en-US" altLang="en-US" i="1" baseline="0" dirty="0" smtClean="0">
                <a:solidFill>
                  <a:schemeClr val="tx1"/>
                </a:solidFill>
                <a:latin typeface="Arial" panose="020B0604020202020204" pitchFamily="34" charset="0"/>
                <a:cs typeface="Arial" panose="020B0604020202020204" pitchFamily="34" charset="0"/>
              </a:rPr>
              <a:t>choose</a:t>
            </a:r>
            <a:r>
              <a:rPr lang="en-US" altLang="en-US" i="0" baseline="0" dirty="0" smtClean="0">
                <a:solidFill>
                  <a:schemeClr val="tx1"/>
                </a:solidFill>
                <a:latin typeface="Arial" panose="020B0604020202020204" pitchFamily="34" charset="0"/>
                <a:cs typeface="Arial" panose="020B0604020202020204" pitchFamily="34" charset="0"/>
              </a:rPr>
              <a:t> the account manager, who will have different value-added services and methods of doing business, and volunteers will </a:t>
            </a:r>
            <a:r>
              <a:rPr lang="en-US" altLang="en-US" i="1" baseline="0" dirty="0" smtClean="0">
                <a:solidFill>
                  <a:schemeClr val="tx1"/>
                </a:solidFill>
                <a:latin typeface="Arial" panose="020B0604020202020204" pitchFamily="34" charset="0"/>
                <a:cs typeface="Arial" panose="020B0604020202020204" pitchFamily="34" charset="0"/>
              </a:rPr>
              <a:t>choose</a:t>
            </a:r>
            <a:r>
              <a:rPr lang="en-US" altLang="en-US" i="0" baseline="0" dirty="0" smtClean="0">
                <a:solidFill>
                  <a:schemeClr val="tx1"/>
                </a:solidFill>
                <a:latin typeface="Arial" panose="020B0604020202020204" pitchFamily="34" charset="0"/>
                <a:cs typeface="Arial" panose="020B0604020202020204" pitchFamily="34" charset="0"/>
              </a:rPr>
              <a:t> the mileage reporting device, which can be advanced (location is tracked), or basic (location is NOT tracked)</a:t>
            </a:r>
            <a:endParaRPr lang="en-US" altLang="en-US" i="0" dirty="0" smtClean="0">
              <a:solidFill>
                <a:schemeClr val="tx1"/>
              </a:solidFill>
              <a:latin typeface="Arial" panose="020B0604020202020204" pitchFamily="34" charset="0"/>
              <a:cs typeface="Arial" panose="020B0604020202020204" pitchFamily="34" charset="0"/>
            </a:endParaRPr>
          </a:p>
          <a:p>
            <a:pPr marL="800100" lvl="1" indent="-342900" algn="l" eaLnBrk="1" hangingPunct="1">
              <a:spcBef>
                <a:spcPct val="0"/>
              </a:spcBef>
              <a:spcAft>
                <a:spcPts val="800"/>
              </a:spcAft>
              <a:buFont typeface="Arial" panose="020B0604020202020204" pitchFamily="34" charset="0"/>
              <a:buChar char="•"/>
            </a:pPr>
            <a:r>
              <a:rPr lang="en-US" altLang="en-US" dirty="0" smtClean="0">
                <a:solidFill>
                  <a:schemeClr val="tx1"/>
                </a:solidFill>
                <a:latin typeface="Arial" panose="020B0604020202020204" pitchFamily="34" charset="0"/>
                <a:cs typeface="Arial" panose="020B0604020202020204" pitchFamily="34" charset="0"/>
              </a:rPr>
              <a:t>Protection of personally identifiable information.</a:t>
            </a:r>
            <a:r>
              <a:rPr lang="en-US" altLang="en-US" baseline="0" dirty="0" smtClean="0">
                <a:solidFill>
                  <a:schemeClr val="tx1"/>
                </a:solidFill>
                <a:latin typeface="Arial" panose="020B0604020202020204" pitchFamily="34" charset="0"/>
                <a:cs typeface="Arial" panose="020B0604020202020204" pitchFamily="34" charset="0"/>
              </a:rPr>
              <a:t> Volunteer information is protected by law. This is a high  priority item -  Volunteer information is protected.</a:t>
            </a:r>
            <a:endParaRPr lang="en-US" altLang="en-US" dirty="0" smtClean="0">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91960A5-8209-406D-9FF4-30FB2A2FF490}" type="slidenum">
              <a:rPr lang="en-US" smtClean="0"/>
              <a:pPr/>
              <a:t>5</a:t>
            </a:fld>
            <a:endParaRPr lang="en-US"/>
          </a:p>
        </p:txBody>
      </p:sp>
    </p:spTree>
    <p:extLst>
      <p:ext uri="{BB962C8B-B14F-4D97-AF65-F5344CB8AC3E}">
        <p14:creationId xmlns:p14="http://schemas.microsoft.com/office/powerpoint/2010/main" val="2137290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a:t>
            </a:r>
            <a:r>
              <a:rPr lang="en-US" baseline="0" dirty="0" smtClean="0"/>
              <a:t> kickoff was in July 2014</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6</a:t>
            </a:fld>
            <a:endParaRPr lang="en-US"/>
          </a:p>
        </p:txBody>
      </p:sp>
    </p:spTree>
    <p:extLst>
      <p:ext uri="{BB962C8B-B14F-4D97-AF65-F5344CB8AC3E}">
        <p14:creationId xmlns:p14="http://schemas.microsoft.com/office/powerpoint/2010/main" val="605606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are going to show you what all goes into the RUC program in Oregon, but we want it to be good experience for the volunteers. </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7</a:t>
            </a:fld>
            <a:endParaRPr lang="en-US"/>
          </a:p>
        </p:txBody>
      </p:sp>
    </p:spTree>
    <p:extLst>
      <p:ext uri="{BB962C8B-B14F-4D97-AF65-F5344CB8AC3E}">
        <p14:creationId xmlns:p14="http://schemas.microsoft.com/office/powerpoint/2010/main" val="2562869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this is the volunteer</a:t>
            </a:r>
            <a:r>
              <a:rPr lang="en-US" baseline="0" dirty="0" smtClean="0"/>
              <a:t> experience at a very high level. </a:t>
            </a:r>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8</a:t>
            </a:fld>
            <a:endParaRPr lang="en-US"/>
          </a:p>
        </p:txBody>
      </p:sp>
    </p:spTree>
    <p:extLst>
      <p:ext uri="{BB962C8B-B14F-4D97-AF65-F5344CB8AC3E}">
        <p14:creationId xmlns:p14="http://schemas.microsoft.com/office/powerpoint/2010/main" val="19551781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9</a:t>
            </a:fld>
            <a:endParaRPr lang="en-US"/>
          </a:p>
        </p:txBody>
      </p:sp>
    </p:spTree>
    <p:extLst>
      <p:ext uri="{BB962C8B-B14F-4D97-AF65-F5344CB8AC3E}">
        <p14:creationId xmlns:p14="http://schemas.microsoft.com/office/powerpoint/2010/main" val="1955178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960A5-8209-406D-9FF4-30FB2A2FF490}" type="slidenum">
              <a:rPr lang="en-US" smtClean="0"/>
              <a:pPr/>
              <a:t>10</a:t>
            </a:fld>
            <a:endParaRPr lang="en-US"/>
          </a:p>
        </p:txBody>
      </p:sp>
    </p:spTree>
    <p:extLst>
      <p:ext uri="{BB962C8B-B14F-4D97-AF65-F5344CB8AC3E}">
        <p14:creationId xmlns:p14="http://schemas.microsoft.com/office/powerpoint/2010/main" val="1955178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p:cNvSpPr/>
          <p:nvPr userDrawn="1"/>
        </p:nvSpPr>
        <p:spPr>
          <a:xfrm>
            <a:off x="0" y="1752600"/>
            <a:ext cx="9144000" cy="35814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ctrTitle" hasCustomPrompt="1"/>
          </p:nvPr>
        </p:nvSpPr>
        <p:spPr>
          <a:xfrm>
            <a:off x="3886200" y="2130425"/>
            <a:ext cx="4876800" cy="1470025"/>
          </a:xfrm>
        </p:spPr>
        <p:txBody>
          <a:bodyPr>
            <a:noAutofit/>
          </a:bodyPr>
          <a:lstStyle>
            <a:lvl1pPr algn="l">
              <a:defRPr sz="2800" b="1">
                <a:solidFill>
                  <a:schemeClr val="bg1"/>
                </a:solidFill>
              </a:defRPr>
            </a:lvl1pPr>
          </a:lstStyle>
          <a:p>
            <a:r>
              <a:rPr lang="en-US" dirty="0" smtClean="0"/>
              <a:t>Click to edit master title</a:t>
            </a:r>
            <a:endParaRPr lang="en-US" dirty="0"/>
          </a:p>
        </p:txBody>
      </p:sp>
      <p:sp>
        <p:nvSpPr>
          <p:cNvPr id="3" name="Subtitle 2"/>
          <p:cNvSpPr>
            <a:spLocks noGrp="1"/>
          </p:cNvSpPr>
          <p:nvPr>
            <p:ph type="subTitle" idx="1" hasCustomPrompt="1"/>
          </p:nvPr>
        </p:nvSpPr>
        <p:spPr>
          <a:xfrm>
            <a:off x="3886200" y="3581400"/>
            <a:ext cx="4876800" cy="1676400"/>
          </a:xfrm>
        </p:spPr>
        <p:txBody>
          <a:bodyPr/>
          <a:lstStyle>
            <a:lvl1pPr marL="0" indent="0" algn="l">
              <a:spcBef>
                <a:spcPct val="20000"/>
              </a:spcBef>
              <a:buFont typeface="Arial" charset="0"/>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Picture Placeholder 8"/>
          <p:cNvSpPr>
            <a:spLocks noGrp="1"/>
          </p:cNvSpPr>
          <p:nvPr>
            <p:ph type="pic" sz="quarter" idx="10"/>
          </p:nvPr>
        </p:nvSpPr>
        <p:spPr>
          <a:xfrm>
            <a:off x="0" y="1752600"/>
            <a:ext cx="3733800" cy="3581400"/>
          </a:xfrm>
        </p:spPr>
        <p:txBody>
          <a:bodyPr rtlCol="0">
            <a:normAutofit/>
          </a:bodyPr>
          <a:lstStyle>
            <a:lvl1pPr>
              <a:defRPr>
                <a:solidFill>
                  <a:schemeClr val="bg1"/>
                </a:solidFill>
              </a:defRPr>
            </a:lvl1pPr>
          </a:lstStyle>
          <a:p>
            <a:pPr lvl="0"/>
            <a:endParaRPr lang="en-US" noProof="0" dirty="0" smtClean="0"/>
          </a:p>
        </p:txBody>
      </p:sp>
      <p:sp>
        <p:nvSpPr>
          <p:cNvPr id="12" name="Content Placeholder 2"/>
          <p:cNvSpPr>
            <a:spLocks noGrp="1"/>
          </p:cNvSpPr>
          <p:nvPr>
            <p:ph idx="11"/>
          </p:nvPr>
        </p:nvSpPr>
        <p:spPr>
          <a:xfrm>
            <a:off x="0" y="5410200"/>
            <a:ext cx="9144000" cy="1447800"/>
          </a:xfrm>
        </p:spPr>
        <p:txBody>
          <a:bodyPr/>
          <a:lstStyle>
            <a:lvl1pPr algn="ctr">
              <a:spcBef>
                <a:spcPct val="20000"/>
              </a:spcBef>
              <a:buFont typeface="Arial" charset="0"/>
              <a:buNone/>
              <a:defRPr sz="1900"/>
            </a:lvl1pPr>
            <a:lvl2pPr>
              <a:defRPr baseline="0"/>
            </a:lvl2pPr>
          </a:lstStyle>
          <a:p>
            <a:pPr algn="ctr">
              <a:spcBef>
                <a:spcPct val="20000"/>
              </a:spcBef>
              <a:buFont typeface="Arial" charset="0"/>
              <a:buNone/>
              <a:defRPr/>
            </a:pPr>
            <a:endParaRPr lang="en-US" sz="1400" b="0" dirty="0" smtClean="0">
              <a:solidFill>
                <a:schemeClr val="tx1"/>
              </a:solidFill>
              <a:effectLst/>
              <a:latin typeface="Century Gothic" panose="020B0502020202020204" pitchFamily="34" charset="0"/>
              <a:ea typeface="Verdana" pitchFamily="34" charset="0"/>
              <a:cs typeface="Verdana" pitchFamily="34" charset="0"/>
            </a:endParaRPr>
          </a:p>
        </p:txBody>
      </p:sp>
    </p:spTree>
    <p:extLst>
      <p:ext uri="{BB962C8B-B14F-4D97-AF65-F5344CB8AC3E}">
        <p14:creationId xmlns:p14="http://schemas.microsoft.com/office/powerpoint/2010/main" val="2974388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563562"/>
          </a:xfrm>
        </p:spPr>
        <p:txBody>
          <a:bodyPr>
            <a:normAutofit/>
          </a:bodyPr>
          <a:lstStyle>
            <a:lvl1pPr algn="l">
              <a:defRPr sz="2800" b="1">
                <a:effectLs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200">
                <a:latin typeface="Century Gothic" panose="020B0502020202020204" pitchFamily="34" charset="0"/>
              </a:defRPr>
            </a:lvl1pPr>
            <a:lvl2pPr>
              <a:defRPr sz="2000" baseline="0">
                <a:latin typeface="Century Gothic" panose="020B0502020202020204" pitchFamily="34" charset="0"/>
              </a:defRPr>
            </a:lvl2pPr>
            <a:lvl3pPr>
              <a:defRPr sz="2000">
                <a:latin typeface="Century Gothic" panose="020B0502020202020204"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11" name="Text Placeholder 10"/>
          <p:cNvSpPr>
            <a:spLocks noGrp="1"/>
          </p:cNvSpPr>
          <p:nvPr>
            <p:ph type="body" sz="quarter" idx="10" hasCustomPrompt="1"/>
          </p:nvPr>
        </p:nvSpPr>
        <p:spPr>
          <a:xfrm>
            <a:off x="457200" y="762000"/>
            <a:ext cx="7315200" cy="457200"/>
          </a:xfrm>
        </p:spPr>
        <p:txBody>
          <a:bodyPr>
            <a:noAutofit/>
          </a:bodyPr>
          <a:lstStyle>
            <a:lvl1pPr marL="0" indent="0">
              <a:buNone/>
              <a:defRPr sz="1600" baseline="0"/>
            </a:lvl1pPr>
          </a:lstStyle>
          <a:p>
            <a:pPr lvl="0"/>
            <a:r>
              <a:rPr lang="en-US" dirty="0" smtClean="0"/>
              <a:t>Click to edit master text styles</a:t>
            </a:r>
          </a:p>
        </p:txBody>
      </p:sp>
    </p:spTree>
    <p:extLst>
      <p:ext uri="{BB962C8B-B14F-4D97-AF65-F5344CB8AC3E}">
        <p14:creationId xmlns:p14="http://schemas.microsoft.com/office/powerpoint/2010/main" val="3147169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200" y="274638"/>
            <a:ext cx="8229600" cy="563562"/>
          </a:xfrm>
        </p:spPr>
        <p:txBody>
          <a:bodyPr>
            <a:normAutofit/>
          </a:bodyPr>
          <a:lstStyle>
            <a:lvl1pPr algn="l">
              <a:defRPr sz="2800" b="1">
                <a:effectLst/>
              </a:defRPr>
            </a:lvl1pPr>
          </a:lstStyle>
          <a:p>
            <a:r>
              <a:rPr lang="en-US" dirty="0" smtClean="0"/>
              <a:t>Click to edit master title style</a:t>
            </a:r>
            <a:endParaRPr lang="en-US" dirty="0"/>
          </a:p>
        </p:txBody>
      </p:sp>
      <p:sp>
        <p:nvSpPr>
          <p:cNvPr id="7" name="Text Placeholder 10"/>
          <p:cNvSpPr>
            <a:spLocks noGrp="1"/>
          </p:cNvSpPr>
          <p:nvPr>
            <p:ph type="body" sz="quarter" idx="10" hasCustomPrompt="1"/>
          </p:nvPr>
        </p:nvSpPr>
        <p:spPr>
          <a:xfrm>
            <a:off x="457200" y="762000"/>
            <a:ext cx="8229600" cy="457200"/>
          </a:xfrm>
        </p:spPr>
        <p:txBody>
          <a:bodyPr>
            <a:noAutofit/>
          </a:bodyPr>
          <a:lstStyle>
            <a:lvl1pPr marL="0" indent="0">
              <a:buNone/>
              <a:defRPr sz="1600" baseline="0"/>
            </a:lvl1pPr>
          </a:lstStyle>
          <a:p>
            <a:pPr lvl="0"/>
            <a:r>
              <a:rPr lang="en-US" dirty="0" smtClean="0"/>
              <a:t>Click to edit master text styles</a:t>
            </a:r>
          </a:p>
        </p:txBody>
      </p:sp>
    </p:spTree>
    <p:extLst>
      <p:ext uri="{BB962C8B-B14F-4D97-AF65-F5344CB8AC3E}">
        <p14:creationId xmlns:p14="http://schemas.microsoft.com/office/powerpoint/2010/main" val="2340246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200">
                <a:latin typeface="Century Gothic" panose="020B0502020202020204" pitchFamily="34" charset="0"/>
              </a:defRPr>
            </a:lvl1pPr>
            <a:lvl2pPr>
              <a:defRPr sz="2000">
                <a:latin typeface="Century Gothic" panose="020B0502020202020204" pitchFamily="34" charset="0"/>
              </a:defRPr>
            </a:lvl2pPr>
            <a:lvl3pPr>
              <a:defRPr sz="2000">
                <a:latin typeface="Century Gothic" panose="020B0502020202020204" pitchFamily="34" charset="0"/>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648200" y="1600200"/>
            <a:ext cx="4038600" cy="4525963"/>
          </a:xfrm>
        </p:spPr>
        <p:txBody>
          <a:bodyPr/>
          <a:lstStyle>
            <a:lvl1pPr>
              <a:defRPr sz="2200">
                <a:latin typeface="Century Gothic" panose="020B0502020202020204" pitchFamily="34" charset="0"/>
              </a:defRPr>
            </a:lvl1pPr>
            <a:lvl2pPr>
              <a:defRPr sz="2000">
                <a:latin typeface="Century Gothic" panose="020B0502020202020204" pitchFamily="34" charset="0"/>
              </a:defRPr>
            </a:lvl2pPr>
            <a:lvl3pPr>
              <a:defRPr sz="2000">
                <a:latin typeface="Century Gothic" panose="020B0502020202020204" pitchFamily="34" charset="0"/>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Title 1"/>
          <p:cNvSpPr>
            <a:spLocks noGrp="1"/>
          </p:cNvSpPr>
          <p:nvPr>
            <p:ph type="title" hasCustomPrompt="1"/>
          </p:nvPr>
        </p:nvSpPr>
        <p:spPr>
          <a:xfrm>
            <a:off x="457200" y="274638"/>
            <a:ext cx="8229600" cy="563562"/>
          </a:xfrm>
        </p:spPr>
        <p:txBody>
          <a:bodyPr>
            <a:normAutofit/>
          </a:bodyPr>
          <a:lstStyle>
            <a:lvl1pPr algn="l">
              <a:defRPr sz="2800" b="1">
                <a:effectLst/>
              </a:defRPr>
            </a:lvl1pPr>
          </a:lstStyle>
          <a:p>
            <a:r>
              <a:rPr lang="en-US" dirty="0" smtClean="0"/>
              <a:t>Click to edit master title style</a:t>
            </a:r>
            <a:endParaRPr lang="en-US" dirty="0"/>
          </a:p>
        </p:txBody>
      </p:sp>
      <p:sp>
        <p:nvSpPr>
          <p:cNvPr id="9" name="Text Placeholder 10"/>
          <p:cNvSpPr>
            <a:spLocks noGrp="1"/>
          </p:cNvSpPr>
          <p:nvPr>
            <p:ph type="body" sz="quarter" idx="13" hasCustomPrompt="1"/>
          </p:nvPr>
        </p:nvSpPr>
        <p:spPr>
          <a:xfrm>
            <a:off x="457200" y="762000"/>
            <a:ext cx="8229600" cy="457200"/>
          </a:xfrm>
        </p:spPr>
        <p:txBody>
          <a:bodyPr>
            <a:noAutofit/>
          </a:bodyPr>
          <a:lstStyle>
            <a:lvl1pPr marL="0" indent="0">
              <a:buNone/>
              <a:defRPr sz="1600" baseline="0"/>
            </a:lvl1pPr>
          </a:lstStyle>
          <a:p>
            <a:pPr lvl="0"/>
            <a:r>
              <a:rPr lang="en-US" dirty="0" smtClean="0"/>
              <a:t>Click to edit master text styles</a:t>
            </a:r>
          </a:p>
        </p:txBody>
      </p:sp>
    </p:spTree>
    <p:extLst>
      <p:ext uri="{BB962C8B-B14F-4D97-AF65-F5344CB8AC3E}">
        <p14:creationId xmlns:p14="http://schemas.microsoft.com/office/powerpoint/2010/main" val="2904443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4646555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E53F37BF-F552-40BC-99F6-3DDB8D8AD4F1}" type="datetimeFigureOut">
              <a:rPr lang="en-US" smtClean="0"/>
              <a:t>7/15/2015</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18E0429B-5FB9-48F1-99A6-9A656FEB3852}" type="slidenum">
              <a:rPr lang="en-US" smtClean="0"/>
              <a:t>‹#›</a:t>
            </a:fld>
            <a:endParaRPr lang="en-US"/>
          </a:p>
        </p:txBody>
      </p:sp>
    </p:spTree>
    <p:extLst>
      <p:ext uri="{BB962C8B-B14F-4D97-AF65-F5344CB8AC3E}">
        <p14:creationId xmlns:p14="http://schemas.microsoft.com/office/powerpoint/2010/main" val="2163241751"/>
      </p:ext>
    </p:extLst>
  </p:cSld>
  <p:clrMapOvr>
    <a:masterClrMapping/>
  </p:clrMapOvr>
  <mc:AlternateContent xmlns:mc="http://schemas.openxmlformats.org/markup-compatibility/2006" xmlns:p14="http://schemas.microsoft.com/office/powerpoint/2010/main">
    <mc:Choice Requires="p14">
      <p:transition p14:dur="10" advTm="30000">
        <p:fade/>
      </p:transition>
    </mc:Choice>
    <mc:Fallback xmlns="">
      <p:transition advTm="30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Rectangle 4"/>
          <p:cNvSpPr/>
          <p:nvPr userDrawn="1"/>
        </p:nvSpPr>
        <p:spPr>
          <a:xfrm>
            <a:off x="0" y="1752600"/>
            <a:ext cx="9144000" cy="3581400"/>
          </a:xfrm>
          <a:prstGeom prst="rect">
            <a:avLst/>
          </a:prstGeom>
          <a:solidFill>
            <a:srgbClr val="17375E"/>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Text Placeholder 3"/>
          <p:cNvSpPr>
            <a:spLocks noGrp="1"/>
          </p:cNvSpPr>
          <p:nvPr>
            <p:ph type="body" sz="quarter" idx="10"/>
          </p:nvPr>
        </p:nvSpPr>
        <p:spPr>
          <a:xfrm>
            <a:off x="5867400" y="1905000"/>
            <a:ext cx="3048000" cy="533400"/>
          </a:xfrm>
        </p:spPr>
        <p:txBody>
          <a:bodyPr/>
          <a:lstStyle>
            <a:lvl1pPr marL="0" indent="0">
              <a:buNone/>
              <a:defRPr sz="2200" b="1">
                <a:solidFill>
                  <a:schemeClr val="bg1"/>
                </a:solidFill>
              </a:defRPr>
            </a:lvl1pPr>
          </a:lstStyle>
          <a:p>
            <a:pPr lvl="0"/>
            <a:r>
              <a:rPr lang="en-US" dirty="0" smtClean="0"/>
              <a:t>Click to edit</a:t>
            </a:r>
          </a:p>
        </p:txBody>
      </p:sp>
      <p:sp>
        <p:nvSpPr>
          <p:cNvPr id="6" name="Text Placeholder 5"/>
          <p:cNvSpPr>
            <a:spLocks noGrp="1"/>
          </p:cNvSpPr>
          <p:nvPr>
            <p:ph type="body" sz="quarter" idx="11"/>
          </p:nvPr>
        </p:nvSpPr>
        <p:spPr>
          <a:xfrm>
            <a:off x="5867400" y="2438400"/>
            <a:ext cx="3048000" cy="2819400"/>
          </a:xfrm>
        </p:spPr>
        <p:txBody>
          <a:bodyPr>
            <a:normAutofit/>
          </a:bodyPr>
          <a:lstStyle>
            <a:lvl1pPr marL="0" indent="0">
              <a:buNone/>
              <a:defRPr sz="2000">
                <a:solidFill>
                  <a:schemeClr val="bg1"/>
                </a:solidFill>
              </a:defRPr>
            </a:lvl1pPr>
          </a:lstStyle>
          <a:p>
            <a:pPr lvl="0"/>
            <a:r>
              <a:rPr lang="en-US" dirty="0" smtClean="0"/>
              <a:t>Click to edit Master text styles</a:t>
            </a:r>
          </a:p>
        </p:txBody>
      </p:sp>
    </p:spTree>
    <p:extLst>
      <p:ext uri="{BB962C8B-B14F-4D97-AF65-F5344CB8AC3E}">
        <p14:creationId xmlns:p14="http://schemas.microsoft.com/office/powerpoint/2010/main" val="861550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tx2">
            <a:lumMod val="75000"/>
          </a:schemeClr>
        </a:solidFill>
        <a:effectLst/>
      </p:bgPr>
    </p:bg>
    <p:spTree>
      <p:nvGrpSpPr>
        <p:cNvPr id="1" name=""/>
        <p:cNvGrpSpPr/>
        <p:nvPr/>
      </p:nvGrpSpPr>
      <p:grpSpPr>
        <a:xfrm>
          <a:off x="0" y="0"/>
          <a:ext cx="0" cy="0"/>
          <a:chOff x="0" y="0"/>
          <a:chExt cx="0" cy="0"/>
        </a:xfrm>
      </p:grpSpPr>
      <p:sp>
        <p:nvSpPr>
          <p:cNvPr id="4" name="Rectangle 3"/>
          <p:cNvSpPr/>
          <p:nvPr userDrawn="1"/>
        </p:nvSpPr>
        <p:spPr>
          <a:xfrm>
            <a:off x="0" y="5867400"/>
            <a:ext cx="1143000" cy="9144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hasCustomPrompt="1"/>
          </p:nvPr>
        </p:nvSpPr>
        <p:spPr>
          <a:xfrm>
            <a:off x="722313" y="4406900"/>
            <a:ext cx="7772400" cy="1362075"/>
          </a:xfrm>
        </p:spPr>
        <p:txBody>
          <a:bodyPr anchor="t">
            <a:noAutofit/>
          </a:bodyPr>
          <a:lstStyle>
            <a:lvl1pPr algn="l">
              <a:defRPr sz="2800" b="0" cap="none" baseline="0">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6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65355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5" name="Rectangle 4"/>
          <p:cNvSpPr/>
          <p:nvPr userDrawn="1"/>
        </p:nvSpPr>
        <p:spPr>
          <a:xfrm>
            <a:off x="6096000" y="2286000"/>
            <a:ext cx="2667000" cy="23622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6" name="Rectangle 5"/>
          <p:cNvSpPr/>
          <p:nvPr userDrawn="1"/>
        </p:nvSpPr>
        <p:spPr>
          <a:xfrm>
            <a:off x="3200400" y="2286000"/>
            <a:ext cx="2667000" cy="23622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userDrawn="1"/>
        </p:nvSpPr>
        <p:spPr>
          <a:xfrm>
            <a:off x="381000" y="2286000"/>
            <a:ext cx="2667000" cy="23622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Text Placeholder 3"/>
          <p:cNvSpPr>
            <a:spLocks noGrp="1"/>
          </p:cNvSpPr>
          <p:nvPr>
            <p:ph type="body" sz="quarter" idx="15" hasCustomPrompt="1"/>
          </p:nvPr>
        </p:nvSpPr>
        <p:spPr>
          <a:xfrm>
            <a:off x="457200" y="2362200"/>
            <a:ext cx="2514600" cy="2209800"/>
          </a:xfrm>
        </p:spPr>
        <p:txBody>
          <a:bodyPr/>
          <a:lstStyle>
            <a:lvl1pPr marL="0" indent="0" algn="ctr">
              <a:buNone/>
              <a:defRPr sz="2200" baseline="0">
                <a:solidFill>
                  <a:schemeClr val="bg1"/>
                </a:solidFill>
                <a:latin typeface="Arial" panose="020B0604020202020204" pitchFamily="34" charset="0"/>
                <a:cs typeface="Arial" panose="020B0604020202020204" pitchFamily="34" charset="0"/>
              </a:defRPr>
            </a:lvl1pPr>
          </a:lstStyle>
          <a:p>
            <a:pPr lvl="0"/>
            <a:r>
              <a:rPr lang="en-US" dirty="0" smtClean="0"/>
              <a:t>Click to edit master text styles</a:t>
            </a:r>
          </a:p>
        </p:txBody>
      </p:sp>
      <p:sp>
        <p:nvSpPr>
          <p:cNvPr id="10" name="Text Placeholder 3"/>
          <p:cNvSpPr>
            <a:spLocks noGrp="1"/>
          </p:cNvSpPr>
          <p:nvPr>
            <p:ph type="body" sz="quarter" idx="16" hasCustomPrompt="1"/>
          </p:nvPr>
        </p:nvSpPr>
        <p:spPr>
          <a:xfrm>
            <a:off x="3276600" y="2362200"/>
            <a:ext cx="2514600" cy="2209800"/>
          </a:xfrm>
        </p:spPr>
        <p:txBody>
          <a:bodyPr/>
          <a:lstStyle>
            <a:lvl1pPr marL="0" indent="0" algn="ctr">
              <a:buNone/>
              <a:defRPr lang="en-US" sz="2200" kern="1200" baseline="0" dirty="0" smtClean="0">
                <a:solidFill>
                  <a:schemeClr val="bg1"/>
                </a:solidFill>
                <a:latin typeface="Arial" panose="020B0604020202020204" pitchFamily="34" charset="0"/>
                <a:ea typeface="Verdana" pitchFamily="34" charset="0"/>
                <a:cs typeface="Arial" panose="020B0604020202020204" pitchFamily="34" charset="0"/>
              </a:defRPr>
            </a:lvl1pPr>
          </a:lstStyle>
          <a:p>
            <a:pPr marL="0" lvl="0" indent="0" algn="ctr" rtl="0" eaLnBrk="0" fontAlgn="base" hangingPunct="0">
              <a:spcBef>
                <a:spcPct val="20000"/>
              </a:spcBef>
              <a:spcAft>
                <a:spcPct val="0"/>
              </a:spcAft>
              <a:buFont typeface="Arial" panose="020B0604020202020204" pitchFamily="34" charset="0"/>
              <a:buNone/>
            </a:pPr>
            <a:r>
              <a:rPr lang="en-US" dirty="0" smtClean="0"/>
              <a:t>Click to edit master text styles</a:t>
            </a:r>
          </a:p>
        </p:txBody>
      </p:sp>
      <p:sp>
        <p:nvSpPr>
          <p:cNvPr id="12" name="Text Placeholder 3"/>
          <p:cNvSpPr>
            <a:spLocks noGrp="1"/>
          </p:cNvSpPr>
          <p:nvPr>
            <p:ph type="body" sz="quarter" idx="17" hasCustomPrompt="1"/>
          </p:nvPr>
        </p:nvSpPr>
        <p:spPr>
          <a:xfrm>
            <a:off x="6172200" y="2362200"/>
            <a:ext cx="2514600" cy="2209800"/>
          </a:xfrm>
        </p:spPr>
        <p:txBody>
          <a:bodyPr/>
          <a:lstStyle>
            <a:lvl1pPr marL="0" indent="0" algn="ctr">
              <a:buNone/>
              <a:defRPr sz="2200" baseline="0">
                <a:solidFill>
                  <a:schemeClr val="bg1"/>
                </a:solidFill>
                <a:latin typeface="Arial" panose="020B0604020202020204" pitchFamily="34" charset="0"/>
                <a:cs typeface="Arial" panose="020B060402020202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259246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563562"/>
          </a:xfrm>
        </p:spPr>
        <p:txBody>
          <a:bodyPr>
            <a:normAutofit/>
          </a:bodyPr>
          <a:lstStyle>
            <a:lvl1pPr algn="l">
              <a:defRPr sz="2800" b="1">
                <a:effectLst/>
              </a:defRPr>
            </a:lvl1pPr>
          </a:lstStyle>
          <a:p>
            <a:r>
              <a:rPr lang="en-US" dirty="0" smtClean="0"/>
              <a:t>Click to edit master title style</a:t>
            </a:r>
            <a:endParaRPr lang="en-US" dirty="0"/>
          </a:p>
        </p:txBody>
      </p:sp>
      <p:sp>
        <p:nvSpPr>
          <p:cNvPr id="11" name="Text Placeholder 10"/>
          <p:cNvSpPr>
            <a:spLocks noGrp="1"/>
          </p:cNvSpPr>
          <p:nvPr>
            <p:ph type="body" sz="quarter" idx="10" hasCustomPrompt="1"/>
          </p:nvPr>
        </p:nvSpPr>
        <p:spPr>
          <a:xfrm>
            <a:off x="457200" y="762000"/>
            <a:ext cx="8229600" cy="457200"/>
          </a:xfrm>
        </p:spPr>
        <p:txBody>
          <a:bodyPr>
            <a:noAutofit/>
          </a:bodyPr>
          <a:lstStyle>
            <a:lvl1pPr marL="0" indent="0">
              <a:buNone/>
              <a:defRPr sz="1600" b="0" baseline="0"/>
            </a:lvl1pPr>
          </a:lstStyle>
          <a:p>
            <a:pPr lvl="0"/>
            <a:r>
              <a:rPr lang="en-US" dirty="0" smtClean="0"/>
              <a:t>Click to edit master text styles</a:t>
            </a:r>
          </a:p>
        </p:txBody>
      </p:sp>
      <p:sp>
        <p:nvSpPr>
          <p:cNvPr id="7" name="Content Placeholder 6"/>
          <p:cNvSpPr>
            <a:spLocks noGrp="1"/>
          </p:cNvSpPr>
          <p:nvPr>
            <p:ph sz="quarter" idx="12"/>
          </p:nvPr>
        </p:nvSpPr>
        <p:spPr>
          <a:xfrm>
            <a:off x="457200" y="1600200"/>
            <a:ext cx="2514600" cy="2438400"/>
          </a:xfrm>
        </p:spPr>
        <p:txBody>
          <a:bodyPr/>
          <a:lstStyle>
            <a:lvl1pPr marL="0" indent="0">
              <a:buNone/>
              <a:defRPr>
                <a:latin typeface="Arial" panose="020B0604020202020204" pitchFamily="34" charset="0"/>
                <a:cs typeface="Arial" panose="020B0604020202020204" pitchFamily="34" charset="0"/>
              </a:defRPr>
            </a:lvl1pPr>
          </a:lstStyle>
          <a:p>
            <a:pPr lvl="0"/>
            <a:endParaRPr lang="en-US" dirty="0"/>
          </a:p>
        </p:txBody>
      </p:sp>
      <p:sp>
        <p:nvSpPr>
          <p:cNvPr id="6" name="Content Placeholder 6"/>
          <p:cNvSpPr>
            <a:spLocks noGrp="1"/>
          </p:cNvSpPr>
          <p:nvPr>
            <p:ph sz="quarter" idx="13"/>
          </p:nvPr>
        </p:nvSpPr>
        <p:spPr>
          <a:xfrm>
            <a:off x="3352800" y="1600200"/>
            <a:ext cx="2514600" cy="2438400"/>
          </a:xfrm>
        </p:spPr>
        <p:txBody>
          <a:bodyPr/>
          <a:lstStyle>
            <a:lvl1pPr marL="0" indent="0">
              <a:buNone/>
              <a:defRPr>
                <a:latin typeface="Arial" panose="020B0604020202020204" pitchFamily="34" charset="0"/>
                <a:cs typeface="Arial" panose="020B0604020202020204" pitchFamily="34" charset="0"/>
              </a:defRPr>
            </a:lvl1pPr>
          </a:lstStyle>
          <a:p>
            <a:pPr lvl="0"/>
            <a:endParaRPr lang="en-US" dirty="0"/>
          </a:p>
        </p:txBody>
      </p:sp>
      <p:sp>
        <p:nvSpPr>
          <p:cNvPr id="8" name="Content Placeholder 6"/>
          <p:cNvSpPr>
            <a:spLocks noGrp="1"/>
          </p:cNvSpPr>
          <p:nvPr>
            <p:ph sz="quarter" idx="14"/>
          </p:nvPr>
        </p:nvSpPr>
        <p:spPr>
          <a:xfrm>
            <a:off x="6172200" y="1600200"/>
            <a:ext cx="2514600" cy="2438400"/>
          </a:xfrm>
        </p:spPr>
        <p:txBody>
          <a:bodyPr/>
          <a:lstStyle>
            <a:lvl1pPr marL="0" indent="0">
              <a:buNone/>
              <a:defRPr>
                <a:latin typeface="Arial" panose="020B0604020202020204" pitchFamily="34" charset="0"/>
                <a:cs typeface="Arial" panose="020B0604020202020204" pitchFamily="34" charset="0"/>
              </a:defRPr>
            </a:lvl1pPr>
          </a:lstStyle>
          <a:p>
            <a:pPr lvl="0"/>
            <a:endParaRPr lang="en-US" dirty="0"/>
          </a:p>
        </p:txBody>
      </p:sp>
      <p:sp>
        <p:nvSpPr>
          <p:cNvPr id="4" name="Text Placeholder 3"/>
          <p:cNvSpPr>
            <a:spLocks noGrp="1"/>
          </p:cNvSpPr>
          <p:nvPr>
            <p:ph type="body" sz="quarter" idx="15"/>
          </p:nvPr>
        </p:nvSpPr>
        <p:spPr>
          <a:xfrm>
            <a:off x="457200" y="4038600"/>
            <a:ext cx="2514600" cy="1752600"/>
          </a:xfrm>
        </p:spPr>
        <p:txBody>
          <a:bodyPr/>
          <a:lstStyle>
            <a:lvl1pPr marL="0" indent="0">
              <a:buNone/>
              <a:defRPr sz="2000"/>
            </a:lvl1pPr>
          </a:lstStyle>
          <a:p>
            <a:pPr lvl="0"/>
            <a:r>
              <a:rPr lang="en-US" dirty="0" smtClean="0"/>
              <a:t>Click to edit</a:t>
            </a:r>
          </a:p>
        </p:txBody>
      </p:sp>
      <p:sp>
        <p:nvSpPr>
          <p:cNvPr id="10" name="Text Placeholder 3"/>
          <p:cNvSpPr>
            <a:spLocks noGrp="1"/>
          </p:cNvSpPr>
          <p:nvPr>
            <p:ph type="body" sz="quarter" idx="16"/>
          </p:nvPr>
        </p:nvSpPr>
        <p:spPr>
          <a:xfrm>
            <a:off x="3352800" y="4038600"/>
            <a:ext cx="2514600" cy="1752600"/>
          </a:xfrm>
        </p:spPr>
        <p:txBody>
          <a:bodyPr/>
          <a:lstStyle>
            <a:lvl1pPr marL="0" indent="0">
              <a:buNone/>
              <a:defRPr sz="2000"/>
            </a:lvl1pPr>
          </a:lstStyle>
          <a:p>
            <a:pPr lvl="0"/>
            <a:r>
              <a:rPr lang="en-US" dirty="0" smtClean="0"/>
              <a:t>Click to edit</a:t>
            </a:r>
          </a:p>
        </p:txBody>
      </p:sp>
      <p:sp>
        <p:nvSpPr>
          <p:cNvPr id="12" name="Text Placeholder 3"/>
          <p:cNvSpPr>
            <a:spLocks noGrp="1"/>
          </p:cNvSpPr>
          <p:nvPr>
            <p:ph type="body" sz="quarter" idx="17"/>
          </p:nvPr>
        </p:nvSpPr>
        <p:spPr>
          <a:xfrm>
            <a:off x="6172200" y="4038600"/>
            <a:ext cx="2514600" cy="1752600"/>
          </a:xfrm>
        </p:spPr>
        <p:txBody>
          <a:bodyPr/>
          <a:lstStyle>
            <a:lvl1pPr marL="0" indent="0">
              <a:buNone/>
              <a:defRPr sz="2000"/>
            </a:lvl1pPr>
          </a:lstStyle>
          <a:p>
            <a:pPr lvl="0"/>
            <a:r>
              <a:rPr lang="en-US" dirty="0" smtClean="0"/>
              <a:t>Click to edit</a:t>
            </a:r>
          </a:p>
        </p:txBody>
      </p:sp>
    </p:spTree>
    <p:extLst>
      <p:ext uri="{BB962C8B-B14F-4D97-AF65-F5344CB8AC3E}">
        <p14:creationId xmlns:p14="http://schemas.microsoft.com/office/powerpoint/2010/main" val="3156209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Rectangle 6"/>
          <p:cNvSpPr/>
          <p:nvPr userDrawn="1"/>
        </p:nvSpPr>
        <p:spPr>
          <a:xfrm>
            <a:off x="6172200" y="2590800"/>
            <a:ext cx="2514600" cy="23622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8" name="Rectangle 7"/>
          <p:cNvSpPr/>
          <p:nvPr userDrawn="1"/>
        </p:nvSpPr>
        <p:spPr>
          <a:xfrm>
            <a:off x="3276600" y="2590800"/>
            <a:ext cx="2514600" cy="23622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userDrawn="1"/>
        </p:nvSpPr>
        <p:spPr>
          <a:xfrm>
            <a:off x="457200" y="2590800"/>
            <a:ext cx="2514600" cy="23622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hasCustomPrompt="1"/>
          </p:nvPr>
        </p:nvSpPr>
        <p:spPr>
          <a:xfrm>
            <a:off x="457200" y="274638"/>
            <a:ext cx="8229600" cy="563562"/>
          </a:xfrm>
        </p:spPr>
        <p:txBody>
          <a:bodyPr>
            <a:noAutofit/>
          </a:bodyPr>
          <a:lstStyle>
            <a:lvl1pPr algn="l">
              <a:defRPr sz="2800" b="1">
                <a:effectLst/>
              </a:defRPr>
            </a:lvl1pPr>
          </a:lstStyle>
          <a:p>
            <a:r>
              <a:rPr lang="en-US" dirty="0" smtClean="0"/>
              <a:t>Click to edit master title style</a:t>
            </a:r>
            <a:endParaRPr lang="en-US" dirty="0"/>
          </a:p>
        </p:txBody>
      </p:sp>
      <p:sp>
        <p:nvSpPr>
          <p:cNvPr id="11" name="Text Placeholder 10"/>
          <p:cNvSpPr>
            <a:spLocks noGrp="1"/>
          </p:cNvSpPr>
          <p:nvPr>
            <p:ph type="body" sz="quarter" idx="10" hasCustomPrompt="1"/>
          </p:nvPr>
        </p:nvSpPr>
        <p:spPr>
          <a:xfrm>
            <a:off x="457200" y="762000"/>
            <a:ext cx="8229600" cy="457200"/>
          </a:xfrm>
        </p:spPr>
        <p:txBody>
          <a:bodyPr>
            <a:noAutofit/>
          </a:bodyPr>
          <a:lstStyle>
            <a:lvl1pPr marL="0" indent="0">
              <a:buNone/>
              <a:defRPr sz="1600" baseline="0"/>
            </a:lvl1pPr>
          </a:lstStyle>
          <a:p>
            <a:pPr lvl="0"/>
            <a:r>
              <a:rPr lang="en-US" dirty="0" smtClean="0"/>
              <a:t>Click to edit master text styles</a:t>
            </a:r>
          </a:p>
        </p:txBody>
      </p:sp>
      <p:sp>
        <p:nvSpPr>
          <p:cNvPr id="4" name="Text Placeholder 3"/>
          <p:cNvSpPr>
            <a:spLocks noGrp="1"/>
          </p:cNvSpPr>
          <p:nvPr>
            <p:ph type="body" sz="quarter" idx="15"/>
          </p:nvPr>
        </p:nvSpPr>
        <p:spPr>
          <a:xfrm>
            <a:off x="533400" y="2667000"/>
            <a:ext cx="2362200" cy="2209800"/>
          </a:xfrm>
        </p:spPr>
        <p:txBody>
          <a:bodyPr/>
          <a:lstStyle>
            <a:lvl1pPr marL="0" indent="0">
              <a:buNone/>
              <a:defRPr sz="2200">
                <a:solidFill>
                  <a:schemeClr val="bg1"/>
                </a:solidFill>
                <a:latin typeface="Arial" panose="020B0604020202020204" pitchFamily="34" charset="0"/>
                <a:cs typeface="Arial" panose="020B0604020202020204" pitchFamily="34" charset="0"/>
              </a:defRPr>
            </a:lvl1pPr>
          </a:lstStyle>
          <a:p>
            <a:pPr lvl="0"/>
            <a:r>
              <a:rPr lang="en-US" dirty="0" smtClean="0"/>
              <a:t>Click to edit</a:t>
            </a:r>
          </a:p>
        </p:txBody>
      </p:sp>
      <p:sp>
        <p:nvSpPr>
          <p:cNvPr id="10" name="Text Placeholder 3"/>
          <p:cNvSpPr>
            <a:spLocks noGrp="1"/>
          </p:cNvSpPr>
          <p:nvPr>
            <p:ph type="body" sz="quarter" idx="16"/>
          </p:nvPr>
        </p:nvSpPr>
        <p:spPr>
          <a:xfrm>
            <a:off x="3352800" y="2667000"/>
            <a:ext cx="2362200" cy="2209800"/>
          </a:xfrm>
        </p:spPr>
        <p:txBody>
          <a:bodyPr/>
          <a:lstStyle>
            <a:lvl1pPr marL="0" indent="0">
              <a:buNone/>
              <a:defRPr sz="2200">
                <a:solidFill>
                  <a:schemeClr val="bg1"/>
                </a:solidFill>
                <a:latin typeface="Arial" panose="020B0604020202020204" pitchFamily="34" charset="0"/>
                <a:cs typeface="Arial" panose="020B0604020202020204" pitchFamily="34" charset="0"/>
              </a:defRPr>
            </a:lvl1pPr>
          </a:lstStyle>
          <a:p>
            <a:pPr lvl="0"/>
            <a:r>
              <a:rPr lang="en-US" dirty="0" smtClean="0"/>
              <a:t>Click to edit</a:t>
            </a:r>
          </a:p>
        </p:txBody>
      </p:sp>
      <p:sp>
        <p:nvSpPr>
          <p:cNvPr id="12" name="Text Placeholder 3"/>
          <p:cNvSpPr>
            <a:spLocks noGrp="1"/>
          </p:cNvSpPr>
          <p:nvPr>
            <p:ph type="body" sz="quarter" idx="17"/>
          </p:nvPr>
        </p:nvSpPr>
        <p:spPr>
          <a:xfrm>
            <a:off x="6248400" y="2667000"/>
            <a:ext cx="2362200" cy="2209800"/>
          </a:xfrm>
        </p:spPr>
        <p:txBody>
          <a:bodyPr/>
          <a:lstStyle>
            <a:lvl1pPr marL="0" indent="0">
              <a:buNone/>
              <a:defRPr sz="2200">
                <a:solidFill>
                  <a:schemeClr val="bg1"/>
                </a:solidFill>
                <a:latin typeface="Arial" panose="020B0604020202020204" pitchFamily="34" charset="0"/>
                <a:cs typeface="Arial" panose="020B0604020202020204" pitchFamily="34" charset="0"/>
              </a:defRPr>
            </a:lvl1pPr>
          </a:lstStyle>
          <a:p>
            <a:pPr lvl="0"/>
            <a:r>
              <a:rPr lang="en-US" dirty="0" smtClean="0"/>
              <a:t>Click to edit</a:t>
            </a:r>
          </a:p>
        </p:txBody>
      </p:sp>
    </p:spTree>
    <p:extLst>
      <p:ext uri="{BB962C8B-B14F-4D97-AF65-F5344CB8AC3E}">
        <p14:creationId xmlns:p14="http://schemas.microsoft.com/office/powerpoint/2010/main" val="1723391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0" y="0"/>
            <a:ext cx="9144000" cy="6858000"/>
          </a:xfrm>
        </p:spPr>
        <p:txBody>
          <a:bodyPr rtlCol="0">
            <a:normAutofit/>
          </a:bodyPr>
          <a:lstStyle/>
          <a:p>
            <a:pPr lvl="0"/>
            <a:endParaRPr lang="en-US" noProof="0" dirty="0" smtClean="0"/>
          </a:p>
        </p:txBody>
      </p:sp>
      <p:sp>
        <p:nvSpPr>
          <p:cNvPr id="6" name="Text Placeholder 5"/>
          <p:cNvSpPr>
            <a:spLocks noGrp="1"/>
          </p:cNvSpPr>
          <p:nvPr>
            <p:ph type="body" sz="quarter" idx="10" hasCustomPrompt="1"/>
          </p:nvPr>
        </p:nvSpPr>
        <p:spPr>
          <a:xfrm>
            <a:off x="381000" y="990600"/>
            <a:ext cx="8382000" cy="914400"/>
          </a:xfrm>
        </p:spPr>
        <p:txBody>
          <a:bodyPr/>
          <a:lstStyle>
            <a:lvl1pPr marL="0" indent="0">
              <a:buNone/>
              <a:defRPr sz="2800" b="1" baseline="0"/>
            </a:lvl1pPr>
          </a:lstStyle>
          <a:p>
            <a:pPr lvl="0"/>
            <a:r>
              <a:rPr lang="en-US" dirty="0" smtClean="0"/>
              <a:t>Click to edit master text styles</a:t>
            </a:r>
          </a:p>
        </p:txBody>
      </p:sp>
    </p:spTree>
    <p:extLst>
      <p:ext uri="{BB962C8B-B14F-4D97-AF65-F5344CB8AC3E}">
        <p14:creationId xmlns:p14="http://schemas.microsoft.com/office/powerpoint/2010/main" val="140111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Divider/Full Screen Image with White Text">
    <p:bg>
      <p:bgPr>
        <a:solidFill>
          <a:schemeClr val="tx2">
            <a:lumMod val="75000"/>
          </a:schemeClr>
        </a:solidFill>
        <a:effectLst/>
      </p:bgPr>
    </p:bg>
    <p:spTree>
      <p:nvGrpSpPr>
        <p:cNvPr id="1" name=""/>
        <p:cNvGrpSpPr/>
        <p:nvPr/>
      </p:nvGrpSpPr>
      <p:grpSpPr>
        <a:xfrm>
          <a:off x="0" y="0"/>
          <a:ext cx="0" cy="0"/>
          <a:chOff x="0" y="0"/>
          <a:chExt cx="0" cy="0"/>
        </a:xfrm>
      </p:grpSpPr>
      <p:sp>
        <p:nvSpPr>
          <p:cNvPr id="10" name="Picture Placeholder 14"/>
          <p:cNvSpPr>
            <a:spLocks noGrp="1"/>
          </p:cNvSpPr>
          <p:nvPr>
            <p:ph type="pic" sz="quarter" idx="14"/>
          </p:nvPr>
        </p:nvSpPr>
        <p:spPr>
          <a:xfrm>
            <a:off x="0" y="0"/>
            <a:ext cx="9144000" cy="6858000"/>
          </a:xfrm>
          <a:prstGeom prst="rect">
            <a:avLst/>
          </a:prstGeom>
          <a:solidFill>
            <a:schemeClr val="tx2">
              <a:lumMod val="75000"/>
            </a:schemeClr>
          </a:solidFill>
        </p:spPr>
        <p:txBody>
          <a:bodyPr/>
          <a:lstStyle>
            <a:lvl1pPr marL="0" indent="0">
              <a:buNone/>
              <a:defRPr>
                <a:solidFill>
                  <a:schemeClr val="bg1"/>
                </a:solidFill>
              </a:defRPr>
            </a:lvl1pPr>
          </a:lstStyle>
          <a:p>
            <a:endParaRPr lang="en-US" dirty="0"/>
          </a:p>
        </p:txBody>
      </p:sp>
      <p:sp>
        <p:nvSpPr>
          <p:cNvPr id="11" name="Title 1"/>
          <p:cNvSpPr>
            <a:spLocks noGrp="1"/>
          </p:cNvSpPr>
          <p:nvPr>
            <p:ph type="title" hasCustomPrompt="1"/>
          </p:nvPr>
        </p:nvSpPr>
        <p:spPr>
          <a:xfrm>
            <a:off x="431800" y="4893647"/>
            <a:ext cx="8432800" cy="1502920"/>
          </a:xfrm>
          <a:prstGeom prst="rect">
            <a:avLst/>
          </a:prstGeom>
        </p:spPr>
        <p:txBody>
          <a:bodyPr vert="horz" lIns="0" tIns="0" rIns="0" bIns="0" rtlCol="0" anchor="b">
            <a:noAutofit/>
          </a:bodyPr>
          <a:lstStyle>
            <a:lvl1pPr algn="l" defTabSz="456758" rtl="0" eaLnBrk="1" latinLnBrk="0" hangingPunct="1">
              <a:lnSpc>
                <a:spcPct val="90000"/>
              </a:lnSpc>
              <a:spcBef>
                <a:spcPct val="0"/>
              </a:spcBef>
              <a:buNone/>
              <a:defRPr lang="en-US" sz="2800" b="0" kern="1200" dirty="0">
                <a:solidFill>
                  <a:schemeClr val="bg1"/>
                </a:solidFill>
                <a:effectLst/>
                <a:latin typeface="Century Gothic" panose="020B0502020202020204" pitchFamily="34" charset="0"/>
                <a:ea typeface="+mj-ea"/>
                <a:cs typeface="Century Gothic" panose="020B0502020202020204" pitchFamily="34" charset="0"/>
              </a:defRPr>
            </a:lvl1pPr>
          </a:lstStyle>
          <a:p>
            <a:pPr marL="0" marR="0" lvl="0" indent="0" algn="ctr" defTabSz="456758" rtl="0" eaLnBrk="1" fontAlgn="auto" latinLnBrk="0" hangingPunct="1">
              <a:lnSpc>
                <a:spcPct val="90000"/>
              </a:lnSpc>
              <a:spcBef>
                <a:spcPct val="0"/>
              </a:spcBef>
              <a:spcAft>
                <a:spcPts val="0"/>
              </a:spcAft>
              <a:buClrTx/>
              <a:buSzTx/>
              <a:buFontTx/>
              <a:buNone/>
              <a:tabLst/>
              <a:defRPr/>
            </a:pPr>
            <a:r>
              <a:rPr lang="en-US" dirty="0" smtClean="0"/>
              <a:t>Click to edit master title style</a:t>
            </a:r>
            <a:endParaRPr lang="en-US" dirty="0"/>
          </a:p>
        </p:txBody>
      </p:sp>
      <p:sp>
        <p:nvSpPr>
          <p:cNvPr id="13" name="TextBox 12"/>
          <p:cNvSpPr txBox="1"/>
          <p:nvPr userDrawn="1"/>
        </p:nvSpPr>
        <p:spPr>
          <a:xfrm>
            <a:off x="-4025900" y="3425391"/>
            <a:ext cx="3487548" cy="2308324"/>
          </a:xfrm>
          <a:prstGeom prst="rect">
            <a:avLst/>
          </a:prstGeom>
          <a:noFill/>
        </p:spPr>
        <p:txBody>
          <a:bodyPr wrap="square" rtlCol="0">
            <a:spAutoFit/>
          </a:bodyPr>
          <a:lstStyle/>
          <a:p>
            <a:pPr algn="r"/>
            <a:r>
              <a:rPr lang="en-US" sz="4800" dirty="0" smtClean="0">
                <a:solidFill>
                  <a:srgbClr val="FFFFFF"/>
                </a:solidFill>
                <a:latin typeface="Franklin Gothic Medium"/>
                <a:cs typeface="Franklin Gothic Medium"/>
              </a:rPr>
              <a:t>Slide</a:t>
            </a:r>
            <a:r>
              <a:rPr lang="en-US" sz="4800" baseline="0" dirty="0" smtClean="0">
                <a:solidFill>
                  <a:srgbClr val="FFFFFF"/>
                </a:solidFill>
                <a:latin typeface="Franklin Gothic Medium"/>
                <a:cs typeface="Franklin Gothic Medium"/>
              </a:rPr>
              <a:t> divider with </a:t>
            </a:r>
          </a:p>
          <a:p>
            <a:pPr algn="r"/>
            <a:r>
              <a:rPr lang="en-US" sz="4800" baseline="0" dirty="0" smtClean="0">
                <a:solidFill>
                  <a:srgbClr val="FFFFFF"/>
                </a:solidFill>
                <a:latin typeface="Franklin Gothic Medium"/>
                <a:cs typeface="Franklin Gothic Medium"/>
              </a:rPr>
              <a:t>white text</a:t>
            </a:r>
          </a:p>
        </p:txBody>
      </p:sp>
      <p:sp>
        <p:nvSpPr>
          <p:cNvPr id="14" name="TextBox 13"/>
          <p:cNvSpPr txBox="1"/>
          <p:nvPr userDrawn="1"/>
        </p:nvSpPr>
        <p:spPr>
          <a:xfrm>
            <a:off x="-6290849" y="6442502"/>
            <a:ext cx="5714398" cy="415498"/>
          </a:xfrm>
          <a:prstGeom prst="rect">
            <a:avLst/>
          </a:prstGeom>
          <a:noFill/>
        </p:spPr>
        <p:txBody>
          <a:bodyPr wrap="square" rtlCol="0">
            <a:spAutoFit/>
          </a:bodyPr>
          <a:lstStyle/>
          <a:p>
            <a:pPr algn="r"/>
            <a:r>
              <a:rPr lang="en-US" sz="2100" dirty="0" smtClean="0">
                <a:solidFill>
                  <a:srgbClr val="FFFFFF"/>
                </a:solidFill>
                <a:latin typeface="Franklin Gothic Medium"/>
                <a:cs typeface="Franklin Gothic Medium"/>
              </a:rPr>
              <a:t>Image Size : 10 </a:t>
            </a:r>
            <a:r>
              <a:rPr lang="en-US" sz="2100" dirty="0" err="1" smtClean="0">
                <a:solidFill>
                  <a:srgbClr val="FFFFFF"/>
                </a:solidFill>
                <a:latin typeface="Franklin Gothic Medium"/>
                <a:cs typeface="Franklin Gothic Medium"/>
              </a:rPr>
              <a:t>x</a:t>
            </a:r>
            <a:r>
              <a:rPr lang="en-US" sz="2100" dirty="0" smtClean="0">
                <a:solidFill>
                  <a:srgbClr val="FFFFFF"/>
                </a:solidFill>
                <a:latin typeface="Franklin Gothic Medium"/>
                <a:cs typeface="Franklin Gothic Medium"/>
              </a:rPr>
              <a:t> 7.5</a:t>
            </a:r>
            <a:endParaRPr lang="en-US" sz="2100" dirty="0">
              <a:solidFill>
                <a:srgbClr val="FFFFFF"/>
              </a:solidFill>
              <a:latin typeface="Franklin Gothic Medium"/>
              <a:cs typeface="Franklin Gothic Medium"/>
            </a:endParaRPr>
          </a:p>
        </p:txBody>
      </p:sp>
      <p:sp>
        <p:nvSpPr>
          <p:cNvPr id="6" name="Slide Number Placeholder 5"/>
          <p:cNvSpPr>
            <a:spLocks noGrp="1"/>
          </p:cNvSpPr>
          <p:nvPr>
            <p:ph type="sldNum" sz="quarter" idx="4"/>
          </p:nvPr>
        </p:nvSpPr>
        <p:spPr>
          <a:xfrm>
            <a:off x="8434388" y="6238878"/>
            <a:ext cx="238125" cy="365125"/>
          </a:xfrm>
          <a:prstGeom prst="rect">
            <a:avLst/>
          </a:prstGeom>
        </p:spPr>
        <p:txBody>
          <a:bodyPr vert="horz" lIns="0" tIns="0" rIns="0" bIns="0" rtlCol="0" anchor="b"/>
          <a:lstStyle>
            <a:lvl1pPr algn="r">
              <a:defRPr sz="700">
                <a:solidFill>
                  <a:schemeClr val="tx1">
                    <a:tint val="75000"/>
                  </a:schemeClr>
                </a:solidFill>
                <a:latin typeface="Century Gothic" panose="020B0502020202020204" pitchFamily="34" charset="0"/>
                <a:cs typeface="Century Gothic" panose="020B0502020202020204" pitchFamily="34" charset="0"/>
              </a:defRPr>
            </a:lvl1pPr>
          </a:lstStyle>
          <a:p>
            <a:pPr defTabSz="456758" fontAlgn="auto">
              <a:spcBef>
                <a:spcPts val="0"/>
              </a:spcBef>
              <a:spcAft>
                <a:spcPts val="0"/>
              </a:spcAft>
            </a:pPr>
            <a:fld id="{F3C03C5D-6A7C-2442-8685-B16D7D0DC519}" type="slidenum">
              <a:rPr lang="en-US" smtClean="0">
                <a:solidFill>
                  <a:prstClr val="black">
                    <a:tint val="75000"/>
                  </a:prstClr>
                </a:solidFill>
              </a:rPr>
              <a:pPr defTabSz="456758" fontAlgn="auto">
                <a:spcBef>
                  <a:spcPts val="0"/>
                </a:spcBef>
                <a:spcAft>
                  <a:spcPts val="0"/>
                </a:spcAft>
              </a:pPr>
              <a:t>‹#›</a:t>
            </a:fld>
            <a:endParaRPr lang="en-US" dirty="0">
              <a:solidFill>
                <a:prstClr val="black">
                  <a:tint val="75000"/>
                </a:prstClr>
              </a:solidFill>
            </a:endParaRPr>
          </a:p>
        </p:txBody>
      </p:sp>
    </p:spTree>
    <p:extLst>
      <p:ext uri="{BB962C8B-B14F-4D97-AF65-F5344CB8AC3E}">
        <p14:creationId xmlns:p14="http://schemas.microsoft.com/office/powerpoint/2010/main" val="1343142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hoto and stat collag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434388" y="6238878"/>
            <a:ext cx="238125" cy="365125"/>
          </a:xfrm>
          <a:prstGeom prst="rect">
            <a:avLst/>
          </a:prstGeom>
        </p:spPr>
        <p:txBody>
          <a:bodyPr/>
          <a:lstStyle/>
          <a:p>
            <a:pPr defTabSz="456758" fontAlgn="auto">
              <a:spcBef>
                <a:spcPts val="0"/>
              </a:spcBef>
              <a:spcAft>
                <a:spcPts val="0"/>
              </a:spcAft>
            </a:pPr>
            <a:fld id="{F3C03C5D-6A7C-2442-8685-B16D7D0DC519}" type="slidenum">
              <a:rPr lang="en-US" smtClean="0">
                <a:solidFill>
                  <a:prstClr val="black">
                    <a:tint val="75000"/>
                  </a:prstClr>
                </a:solidFill>
              </a:rPr>
              <a:pPr defTabSz="456758" fontAlgn="auto">
                <a:spcBef>
                  <a:spcPts val="0"/>
                </a:spcBef>
                <a:spcAft>
                  <a:spcPts val="0"/>
                </a:spcAft>
              </a:pPr>
              <a:t>‹#›</a:t>
            </a:fld>
            <a:endParaRPr lang="en-US" dirty="0">
              <a:solidFill>
                <a:prstClr val="black">
                  <a:tint val="75000"/>
                </a:prstClr>
              </a:solidFill>
            </a:endParaRPr>
          </a:p>
        </p:txBody>
      </p:sp>
      <p:sp>
        <p:nvSpPr>
          <p:cNvPr id="22" name="Picture Placeholder 13"/>
          <p:cNvSpPr>
            <a:spLocks noGrp="1"/>
          </p:cNvSpPr>
          <p:nvPr>
            <p:ph type="pic" sz="quarter" idx="13"/>
          </p:nvPr>
        </p:nvSpPr>
        <p:spPr>
          <a:xfrm>
            <a:off x="1201313" y="989544"/>
            <a:ext cx="1459802" cy="1629834"/>
          </a:xfrm>
          <a:prstGeom prst="rect">
            <a:avLst/>
          </a:prstGeom>
          <a:solidFill>
            <a:schemeClr val="bg1"/>
          </a:solidFill>
          <a:ln w="28575">
            <a:solidFill>
              <a:schemeClr val="tx2">
                <a:lumMod val="75000"/>
              </a:schemeClr>
            </a:solidFill>
          </a:ln>
        </p:spPr>
        <p:txBody>
          <a:bodyPr/>
          <a:lstStyle>
            <a:lvl1pPr marL="0" indent="0">
              <a:buNone/>
              <a:defRPr>
                <a:solidFill>
                  <a:schemeClr val="tx1"/>
                </a:solidFill>
              </a:defRPr>
            </a:lvl1pPr>
          </a:lstStyle>
          <a:p>
            <a:endParaRPr lang="en-US" dirty="0"/>
          </a:p>
        </p:txBody>
      </p:sp>
      <p:sp>
        <p:nvSpPr>
          <p:cNvPr id="21" name="Slide Number Placeholder 5"/>
          <p:cNvSpPr txBox="1">
            <a:spLocks/>
          </p:cNvSpPr>
          <p:nvPr userDrawn="1"/>
        </p:nvSpPr>
        <p:spPr>
          <a:xfrm>
            <a:off x="8665403" y="6094939"/>
            <a:ext cx="478597" cy="365125"/>
          </a:xfrm>
          <a:prstGeom prst="rect">
            <a:avLst/>
          </a:prstGeom>
        </p:spPr>
        <p:txBody>
          <a:bodyPr vert="horz" lIns="0" tIns="0" rIns="0" bIns="0" rtlCol="0" anchor="b"/>
          <a:lstStyle>
            <a:defPPr>
              <a:defRPr lang="en-US"/>
            </a:defPPr>
            <a:lvl1pPr algn="ctr" rtl="0" fontAlgn="base">
              <a:spcBef>
                <a:spcPct val="0"/>
              </a:spcBef>
              <a:spcAft>
                <a:spcPct val="0"/>
              </a:spcAft>
              <a:defRPr lang="en-US" sz="700" kern="1200" smtClean="0">
                <a:solidFill>
                  <a:prstClr val="black">
                    <a:tint val="75000"/>
                  </a:prstClr>
                </a:solidFill>
                <a:latin typeface="Franklin Gothic Book"/>
                <a:ea typeface="+mn-ea"/>
                <a:cs typeface="Franklin Gothic Book"/>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456758"/>
            <a:fld id="{F3C03C5D-6A7C-2442-8685-B16D7D0DC519}" type="slidenum">
              <a:rPr lang="en-US" smtClean="0"/>
              <a:pPr defTabSz="456758"/>
              <a:t>‹#›</a:t>
            </a:fld>
            <a:endParaRPr lang="en-US" dirty="0"/>
          </a:p>
        </p:txBody>
      </p:sp>
      <p:sp>
        <p:nvSpPr>
          <p:cNvPr id="23" name="Picture Placeholder 13"/>
          <p:cNvSpPr>
            <a:spLocks noGrp="1"/>
          </p:cNvSpPr>
          <p:nvPr>
            <p:ph type="pic" sz="quarter" idx="14" hasCustomPrompt="1"/>
          </p:nvPr>
        </p:nvSpPr>
        <p:spPr>
          <a:xfrm>
            <a:off x="1201313" y="2691345"/>
            <a:ext cx="1459802" cy="1629834"/>
          </a:xfrm>
          <a:prstGeom prst="rect">
            <a:avLst/>
          </a:prstGeom>
          <a:solidFill>
            <a:schemeClr val="bg1"/>
          </a:solidFill>
          <a:ln w="28575">
            <a:solidFill>
              <a:schemeClr val="tx2">
                <a:lumMod val="75000"/>
              </a:schemeClr>
            </a:solidFill>
          </a:ln>
        </p:spPr>
        <p:txBody>
          <a:bodyPr/>
          <a:lstStyle>
            <a:lvl1pPr marL="0" indent="0">
              <a:buNone/>
              <a:defRPr>
                <a:solidFill>
                  <a:schemeClr val="bg1"/>
                </a:solidFill>
              </a:defRPr>
            </a:lvl1pPr>
          </a:lstStyle>
          <a:p>
            <a:r>
              <a:rPr lang="en-US" dirty="0" smtClean="0"/>
              <a:t>INSERT PICTURE</a:t>
            </a:r>
            <a:endParaRPr lang="en-US" dirty="0"/>
          </a:p>
        </p:txBody>
      </p:sp>
      <p:sp>
        <p:nvSpPr>
          <p:cNvPr id="24" name="Picture Placeholder 13"/>
          <p:cNvSpPr>
            <a:spLocks noGrp="1"/>
          </p:cNvSpPr>
          <p:nvPr>
            <p:ph type="pic" sz="quarter" idx="15" hasCustomPrompt="1"/>
          </p:nvPr>
        </p:nvSpPr>
        <p:spPr>
          <a:xfrm>
            <a:off x="6491353" y="999072"/>
            <a:ext cx="1459802" cy="1629834"/>
          </a:xfrm>
          <a:prstGeom prst="rect">
            <a:avLst/>
          </a:prstGeom>
          <a:solidFill>
            <a:schemeClr val="bg1"/>
          </a:solidFill>
          <a:ln w="28575">
            <a:solidFill>
              <a:schemeClr val="tx2">
                <a:lumMod val="75000"/>
              </a:schemeClr>
            </a:solidFill>
          </a:ln>
        </p:spPr>
        <p:txBody>
          <a:bodyPr/>
          <a:lstStyle>
            <a:lvl1pPr marL="0" indent="0">
              <a:buNone/>
              <a:defRPr>
                <a:solidFill>
                  <a:schemeClr val="bg1"/>
                </a:solidFill>
              </a:defRPr>
            </a:lvl1pPr>
          </a:lstStyle>
          <a:p>
            <a:r>
              <a:rPr lang="en-US" dirty="0" smtClean="0"/>
              <a:t>INSERT PICTURE</a:t>
            </a:r>
            <a:endParaRPr lang="en-US" dirty="0"/>
          </a:p>
        </p:txBody>
      </p:sp>
      <p:sp>
        <p:nvSpPr>
          <p:cNvPr id="25" name="Picture Placeholder 13"/>
          <p:cNvSpPr>
            <a:spLocks noGrp="1"/>
          </p:cNvSpPr>
          <p:nvPr>
            <p:ph type="pic" sz="quarter" idx="16" hasCustomPrompt="1"/>
          </p:nvPr>
        </p:nvSpPr>
        <p:spPr>
          <a:xfrm>
            <a:off x="6491353" y="2696639"/>
            <a:ext cx="1459802" cy="1629834"/>
          </a:xfrm>
          <a:prstGeom prst="rect">
            <a:avLst/>
          </a:prstGeom>
          <a:solidFill>
            <a:schemeClr val="bg1"/>
          </a:solidFill>
          <a:ln w="28575">
            <a:solidFill>
              <a:schemeClr val="tx2">
                <a:lumMod val="75000"/>
              </a:schemeClr>
            </a:solidFill>
          </a:ln>
        </p:spPr>
        <p:txBody>
          <a:bodyPr/>
          <a:lstStyle>
            <a:lvl1pPr marL="0" indent="0">
              <a:buNone/>
              <a:defRPr>
                <a:solidFill>
                  <a:schemeClr val="bg1"/>
                </a:solidFill>
              </a:defRPr>
            </a:lvl1pPr>
          </a:lstStyle>
          <a:p>
            <a:r>
              <a:rPr lang="en-US" dirty="0" smtClean="0"/>
              <a:t>INSERT PICTURE</a:t>
            </a:r>
            <a:endParaRPr lang="en-US" dirty="0"/>
          </a:p>
        </p:txBody>
      </p:sp>
      <p:sp>
        <p:nvSpPr>
          <p:cNvPr id="26" name="Picture Placeholder 13"/>
          <p:cNvSpPr>
            <a:spLocks noGrp="1"/>
          </p:cNvSpPr>
          <p:nvPr>
            <p:ph type="pic" sz="quarter" idx="17" hasCustomPrompt="1"/>
          </p:nvPr>
        </p:nvSpPr>
        <p:spPr>
          <a:xfrm>
            <a:off x="1201313" y="4387850"/>
            <a:ext cx="1459802" cy="1629834"/>
          </a:xfrm>
          <a:prstGeom prst="rect">
            <a:avLst/>
          </a:prstGeom>
          <a:solidFill>
            <a:schemeClr val="bg1"/>
          </a:solidFill>
          <a:ln w="28575">
            <a:solidFill>
              <a:schemeClr val="tx2">
                <a:lumMod val="75000"/>
              </a:schemeClr>
            </a:solidFill>
          </a:ln>
        </p:spPr>
        <p:txBody>
          <a:bodyPr/>
          <a:lstStyle>
            <a:lvl1pPr marL="0" indent="0">
              <a:buNone/>
              <a:defRPr>
                <a:solidFill>
                  <a:schemeClr val="bg1"/>
                </a:solidFill>
              </a:defRPr>
            </a:lvl1pPr>
          </a:lstStyle>
          <a:p>
            <a:r>
              <a:rPr lang="en-US" dirty="0" smtClean="0"/>
              <a:t>INSERT PICTURE</a:t>
            </a:r>
            <a:endParaRPr lang="en-US" dirty="0"/>
          </a:p>
        </p:txBody>
      </p:sp>
      <p:sp>
        <p:nvSpPr>
          <p:cNvPr id="27" name="Picture Placeholder 13"/>
          <p:cNvSpPr>
            <a:spLocks noGrp="1"/>
          </p:cNvSpPr>
          <p:nvPr>
            <p:ph type="pic" sz="quarter" idx="18" hasCustomPrompt="1"/>
          </p:nvPr>
        </p:nvSpPr>
        <p:spPr>
          <a:xfrm>
            <a:off x="6491353" y="4387850"/>
            <a:ext cx="1459802" cy="1629834"/>
          </a:xfrm>
          <a:prstGeom prst="rect">
            <a:avLst/>
          </a:prstGeom>
          <a:solidFill>
            <a:schemeClr val="bg1"/>
          </a:solidFill>
          <a:ln w="28575">
            <a:solidFill>
              <a:schemeClr val="tx2">
                <a:lumMod val="75000"/>
              </a:schemeClr>
            </a:solidFill>
          </a:ln>
        </p:spPr>
        <p:txBody>
          <a:bodyPr/>
          <a:lstStyle>
            <a:lvl1pPr marL="0" indent="0">
              <a:buNone/>
              <a:defRPr>
                <a:solidFill>
                  <a:schemeClr val="bg1"/>
                </a:solidFill>
              </a:defRPr>
            </a:lvl1pPr>
          </a:lstStyle>
          <a:p>
            <a:r>
              <a:rPr lang="en-US" dirty="0" smtClean="0"/>
              <a:t>INSERT PICTURE</a:t>
            </a:r>
            <a:endParaRPr lang="en-US" dirty="0"/>
          </a:p>
        </p:txBody>
      </p:sp>
      <p:sp>
        <p:nvSpPr>
          <p:cNvPr id="11" name="Content Placeholder 2"/>
          <p:cNvSpPr>
            <a:spLocks noGrp="1"/>
          </p:cNvSpPr>
          <p:nvPr>
            <p:ph idx="1"/>
          </p:nvPr>
        </p:nvSpPr>
        <p:spPr>
          <a:xfrm>
            <a:off x="2726271" y="999072"/>
            <a:ext cx="3699926" cy="5028139"/>
          </a:xfrm>
          <a:prstGeom prst="rect">
            <a:avLst/>
          </a:prstGeom>
          <a:solidFill>
            <a:schemeClr val="tx2">
              <a:lumMod val="75000"/>
            </a:schemeClr>
          </a:solidFill>
        </p:spPr>
        <p:txBody>
          <a:bodyP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2200">
                <a:solidFill>
                  <a:schemeClr val="bg1"/>
                </a:solidFill>
                <a:latin typeface="Arial" panose="020B0604020202020204" pitchFamily="34" charset="0"/>
                <a:cs typeface="Arial" panose="020B0604020202020204" pitchFamily="34" charset="0"/>
              </a:defRPr>
            </a:lvl1pPr>
            <a:lvl2pPr>
              <a:lnSpc>
                <a:spcPct val="100000"/>
              </a:lnSpc>
              <a:spcBef>
                <a:spcPts val="1200"/>
              </a:spcBef>
              <a:defRPr sz="1600">
                <a:latin typeface="Century Gothic" panose="020B0502020202020204" pitchFamily="34" charset="0"/>
              </a:defRPr>
            </a:lvl2pPr>
            <a:lvl3pPr>
              <a:lnSpc>
                <a:spcPct val="100000"/>
              </a:lnSpc>
              <a:spcBef>
                <a:spcPts val="1200"/>
              </a:spcBef>
              <a:defRPr sz="1600">
                <a:latin typeface="Century Gothic" panose="020B0502020202020204" pitchFamily="34" charset="0"/>
              </a:defRPr>
            </a:lvl3pPr>
            <a:lvl4pPr>
              <a:lnSpc>
                <a:spcPct val="100000"/>
              </a:lnSpc>
              <a:spcBef>
                <a:spcPts val="1200"/>
              </a:spcBef>
              <a:defRPr sz="1600">
                <a:latin typeface="Century Gothic" panose="020B0502020202020204" pitchFamily="34" charset="0"/>
              </a:defRPr>
            </a:lvl4pPr>
            <a:lvl5pPr marL="1828800" indent="0">
              <a:lnSpc>
                <a:spcPct val="100000"/>
              </a:lnSpc>
              <a:spcBef>
                <a:spcPts val="1200"/>
              </a:spcBef>
              <a:buNone/>
              <a:defRPr sz="1600">
                <a:latin typeface="Century Gothic" panose="020B0502020202020204" pitchFamily="34" charset="0"/>
              </a:defRPr>
            </a:lvl5pPr>
          </a:lstStyle>
          <a:p>
            <a:pPr marL="228600" marR="0" lvl="0" indent="-228600" algn="l"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smtClean="0">
              <a:ln>
                <a:noFill/>
              </a:ln>
              <a:solidFill>
                <a:srgbClr val="3F3F3F"/>
              </a:solidFill>
              <a:effectLst/>
              <a:uLnTx/>
              <a:uFillTx/>
              <a:latin typeface="Franklin Gothic Book"/>
            </a:endParaRPr>
          </a:p>
          <a:p>
            <a:pPr lvl="0"/>
            <a:r>
              <a:rPr lang="en-US" dirty="0" smtClean="0"/>
              <a:t>####</a:t>
            </a:r>
          </a:p>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consectetuer</a:t>
            </a:r>
            <a:r>
              <a:rPr lang="en-US" dirty="0" smtClean="0"/>
              <a:t> </a:t>
            </a:r>
            <a:r>
              <a:rPr lang="en-US" dirty="0" err="1" smtClean="0"/>
              <a:t>adipiscing</a:t>
            </a:r>
            <a:r>
              <a:rPr lang="en-US" dirty="0" smtClean="0"/>
              <a:t> </a:t>
            </a:r>
            <a:r>
              <a:rPr lang="en-US" dirty="0" err="1" smtClean="0"/>
              <a:t>elit</a:t>
            </a:r>
            <a:r>
              <a:rPr lang="en-US" dirty="0" smtClean="0"/>
              <a:t>.</a:t>
            </a:r>
          </a:p>
        </p:txBody>
      </p:sp>
    </p:spTree>
    <p:extLst>
      <p:ext uri="{BB962C8B-B14F-4D97-AF65-F5344CB8AC3E}">
        <p14:creationId xmlns:p14="http://schemas.microsoft.com/office/powerpoint/2010/main" val="1211633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Avoid second level bullets.</a:t>
            </a:r>
          </a:p>
          <a:p>
            <a:pPr lvl="1"/>
            <a:r>
              <a:rPr lang="en-US" dirty="0" smtClean="0"/>
              <a:t>Move to the notes instead.</a:t>
            </a:r>
          </a:p>
        </p:txBody>
      </p:sp>
      <p:pic>
        <p:nvPicPr>
          <p:cNvPr id="2052" name="Picture 3" descr="C:\Users\E021545\Desktop\ODOT.png"/>
          <p:cNvPicPr>
            <a:picLocks noChangeAspect="1" noChangeArrowheads="1"/>
          </p:cNvPicPr>
          <p:nvPr userDrawn="1"/>
        </p:nvPicPr>
        <p:blipFill>
          <a:blip r:embed="rId16">
            <a:extLst>
              <a:ext uri="{28A0092B-C50C-407E-A947-70E740481C1C}">
                <a14:useLocalDpi xmlns:a14="http://schemas.microsoft.com/office/drawing/2010/main"/>
              </a:ext>
            </a:extLst>
          </a:blip>
          <a:srcRect/>
          <a:stretch>
            <a:fillRect/>
          </a:stretch>
        </p:blipFill>
        <p:spPr bwMode="auto">
          <a:xfrm>
            <a:off x="0" y="6092825"/>
            <a:ext cx="9271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57" r:id="rId5"/>
    <p:sldLayoutId id="2147483865" r:id="rId6"/>
    <p:sldLayoutId id="2147483859" r:id="rId7"/>
    <p:sldLayoutId id="2147483960" r:id="rId8"/>
    <p:sldLayoutId id="2147483961" r:id="rId9"/>
    <p:sldLayoutId id="2147483854" r:id="rId10"/>
    <p:sldLayoutId id="2147483855" r:id="rId11"/>
    <p:sldLayoutId id="2147483858" r:id="rId12"/>
    <p:sldLayoutId id="2147483967" r:id="rId13"/>
    <p:sldLayoutId id="2147483968"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rtl="0" eaLnBrk="0" fontAlgn="base" hangingPunct="0">
        <a:spcBef>
          <a:spcPct val="0"/>
        </a:spcBef>
        <a:spcAft>
          <a:spcPct val="0"/>
        </a:spcAft>
        <a:defRPr lang="en-US" sz="2800" b="1" i="0" kern="1200" dirty="0">
          <a:solidFill>
            <a:schemeClr val="tx1"/>
          </a:solidFill>
          <a:effectLst/>
          <a:latin typeface="Century Gothic" panose="020B0502020202020204" pitchFamily="34" charset="0"/>
          <a:ea typeface="+mj-ea"/>
          <a:cs typeface="+mj-cs"/>
        </a:defRPr>
      </a:lvl1pPr>
      <a:lvl2pPr algn="ctr" rtl="0" eaLnBrk="0" fontAlgn="base" hangingPunct="0">
        <a:spcBef>
          <a:spcPct val="0"/>
        </a:spcBef>
        <a:spcAft>
          <a:spcPct val="0"/>
        </a:spcAft>
        <a:defRPr sz="3200" b="1" i="1">
          <a:solidFill>
            <a:schemeClr val="tx1"/>
          </a:solidFill>
          <a:latin typeface="Georgia" pitchFamily="18" charset="0"/>
        </a:defRPr>
      </a:lvl2pPr>
      <a:lvl3pPr algn="ctr" rtl="0" eaLnBrk="0" fontAlgn="base" hangingPunct="0">
        <a:spcBef>
          <a:spcPct val="0"/>
        </a:spcBef>
        <a:spcAft>
          <a:spcPct val="0"/>
        </a:spcAft>
        <a:defRPr sz="3200" b="1" i="1">
          <a:solidFill>
            <a:schemeClr val="tx1"/>
          </a:solidFill>
          <a:latin typeface="Georgia" pitchFamily="18" charset="0"/>
        </a:defRPr>
      </a:lvl3pPr>
      <a:lvl4pPr algn="ctr" rtl="0" eaLnBrk="0" fontAlgn="base" hangingPunct="0">
        <a:spcBef>
          <a:spcPct val="0"/>
        </a:spcBef>
        <a:spcAft>
          <a:spcPct val="0"/>
        </a:spcAft>
        <a:defRPr sz="3200" b="1" i="1">
          <a:solidFill>
            <a:schemeClr val="tx1"/>
          </a:solidFill>
          <a:latin typeface="Georgia" pitchFamily="18" charset="0"/>
        </a:defRPr>
      </a:lvl4pPr>
      <a:lvl5pPr algn="ctr" rtl="0" eaLnBrk="0" fontAlgn="base" hangingPunct="0">
        <a:spcBef>
          <a:spcPct val="0"/>
        </a:spcBef>
        <a:spcAft>
          <a:spcPct val="0"/>
        </a:spcAft>
        <a:defRPr sz="3200" b="1" i="1">
          <a:solidFill>
            <a:schemeClr val="tx1"/>
          </a:solidFill>
          <a:latin typeface="Georgia" pitchFamily="18" charset="0"/>
        </a:defRPr>
      </a:lvl5pPr>
      <a:lvl6pPr marL="457200" algn="ctr" rtl="0" fontAlgn="base">
        <a:spcBef>
          <a:spcPct val="0"/>
        </a:spcBef>
        <a:spcAft>
          <a:spcPct val="0"/>
        </a:spcAft>
        <a:defRPr sz="3200" b="1" i="1">
          <a:solidFill>
            <a:schemeClr val="tx1"/>
          </a:solidFill>
          <a:latin typeface="Georgia" pitchFamily="18" charset="0"/>
        </a:defRPr>
      </a:lvl6pPr>
      <a:lvl7pPr marL="914400" algn="ctr" rtl="0" fontAlgn="base">
        <a:spcBef>
          <a:spcPct val="0"/>
        </a:spcBef>
        <a:spcAft>
          <a:spcPct val="0"/>
        </a:spcAft>
        <a:defRPr sz="3200" b="1" i="1">
          <a:solidFill>
            <a:schemeClr val="tx1"/>
          </a:solidFill>
          <a:latin typeface="Georgia" pitchFamily="18" charset="0"/>
        </a:defRPr>
      </a:lvl7pPr>
      <a:lvl8pPr marL="1371600" algn="ctr" rtl="0" fontAlgn="base">
        <a:spcBef>
          <a:spcPct val="0"/>
        </a:spcBef>
        <a:spcAft>
          <a:spcPct val="0"/>
        </a:spcAft>
        <a:defRPr sz="3200" b="1" i="1">
          <a:solidFill>
            <a:schemeClr val="tx1"/>
          </a:solidFill>
          <a:latin typeface="Georgia" pitchFamily="18" charset="0"/>
        </a:defRPr>
      </a:lvl8pPr>
      <a:lvl9pPr marL="1828800" algn="ctr" rtl="0" fontAlgn="base">
        <a:spcBef>
          <a:spcPct val="0"/>
        </a:spcBef>
        <a:spcAft>
          <a:spcPct val="0"/>
        </a:spcAft>
        <a:defRPr sz="3200" b="1" i="1">
          <a:solidFill>
            <a:schemeClr val="tx1"/>
          </a:solidFill>
          <a:latin typeface="Georgia"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lang="en-US" sz="2200" kern="1200" dirty="0">
          <a:solidFill>
            <a:schemeClr val="tx1"/>
          </a:solidFill>
          <a:latin typeface="Century Gothic" panose="020B0502020202020204" pitchFamily="34" charset="0"/>
          <a:ea typeface="Verdana" pitchFamily="34" charset="0"/>
          <a:cs typeface="Verdana" pitchFamily="34" charset="0"/>
        </a:defRPr>
      </a:lvl1pPr>
      <a:lvl2pPr marL="742950" indent="-285750" algn="l" rtl="0" eaLnBrk="0" fontAlgn="base" hangingPunct="0">
        <a:spcBef>
          <a:spcPct val="20000"/>
        </a:spcBef>
        <a:spcAft>
          <a:spcPct val="0"/>
        </a:spcAft>
        <a:buFont typeface="Arial" panose="020B0604020202020204" pitchFamily="34" charset="0"/>
        <a:buChar char="–"/>
        <a:defRPr lang="en-US" sz="2000" kern="1200" dirty="0">
          <a:solidFill>
            <a:schemeClr val="tx1"/>
          </a:solidFill>
          <a:latin typeface="Century Gothic" panose="020B0502020202020204" pitchFamily="34" charset="0"/>
          <a:ea typeface="Verdana" pitchFamily="34" charset="0"/>
          <a:cs typeface="Verdana" pitchFamily="34" charset="0"/>
        </a:defRPr>
      </a:lvl2pPr>
      <a:lvl3pPr marL="1143000" indent="-228600" algn="l" rtl="0" eaLnBrk="0" fontAlgn="base" hangingPunct="0">
        <a:spcBef>
          <a:spcPct val="20000"/>
        </a:spcBef>
        <a:spcAft>
          <a:spcPct val="0"/>
        </a:spcAft>
        <a:buFont typeface="Arial" panose="020B0604020202020204" pitchFamily="34" charset="0"/>
        <a:buChar char="•"/>
        <a:defRPr lang="en-US" sz="2800" kern="1200" dirty="0">
          <a:solidFill>
            <a:schemeClr val="tx1"/>
          </a:solidFill>
          <a:latin typeface="Verdana" pitchFamily="34" charset="0"/>
          <a:ea typeface="Verdana" pitchFamily="34" charset="0"/>
          <a:cs typeface="Verdana" pitchFamily="34" charset="0"/>
        </a:defRPr>
      </a:lvl3pPr>
      <a:lvl4pPr marL="1600200" indent="-228600" algn="l" rtl="0" eaLnBrk="0" fontAlgn="base" hangingPunct="0">
        <a:spcBef>
          <a:spcPct val="20000"/>
        </a:spcBef>
        <a:spcAft>
          <a:spcPct val="0"/>
        </a:spcAft>
        <a:buFont typeface="Arial" panose="020B0604020202020204" pitchFamily="34" charset="0"/>
        <a:buChar char="–"/>
        <a:defRPr lang="en-US" sz="2800" kern="1200" dirty="0">
          <a:solidFill>
            <a:schemeClr val="tx1"/>
          </a:solidFill>
          <a:latin typeface="Verdana" pitchFamily="34" charset="0"/>
          <a:ea typeface="Verdana" pitchFamily="34" charset="0"/>
          <a:cs typeface="Verdana" pitchFamily="34" charset="0"/>
        </a:defRPr>
      </a:lvl4pPr>
      <a:lvl5pPr marL="2057400" indent="-228600" algn="l" rtl="0" eaLnBrk="0" fontAlgn="base" hangingPunct="0">
        <a:spcBef>
          <a:spcPct val="20000"/>
        </a:spcBef>
        <a:spcAft>
          <a:spcPct val="0"/>
        </a:spcAft>
        <a:buFont typeface="Arial" panose="020B0604020202020204" pitchFamily="34" charset="0"/>
        <a:buChar char="»"/>
        <a:defRPr lang="en-US" sz="2800" kern="1200" dirty="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hyperlink" Target="https://govspace.oregon.gov/servlet/JiveServlet/previewBody/34941-102-1-56105/myorego_vendor_option_2.png"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6.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microsoft.com/office/2007/relationships/hdphoto" Target="../media/hdphoto2.wdp"/><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12.png"/><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https://govspace.oregon.gov/servlet/JiveServlet/previewBody/34941-102-1-56105/myorego_vendor_option_2.png"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9.gif"/><Relationship Id="rId7" Type="http://schemas.openxmlformats.org/officeDocument/2006/relationships/image" Target="../media/image22.gif"/><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hyperlink" Target="https://govspace.oregon.gov/servlet/JiveServlet/previewBody/34941-102-1-56105/myorego_vendor_option_2.png" TargetMode="External"/><Relationship Id="rId11" Type="http://schemas.openxmlformats.org/officeDocument/2006/relationships/image" Target="../media/image26.jpeg"/><Relationship Id="rId5" Type="http://schemas.openxmlformats.org/officeDocument/2006/relationships/image" Target="../media/image21.png"/><Relationship Id="rId10" Type="http://schemas.openxmlformats.org/officeDocument/2006/relationships/image" Target="../media/image25.gif"/><Relationship Id="rId4" Type="http://schemas.openxmlformats.org/officeDocument/2006/relationships/image" Target="../media/image20.jpeg"/><Relationship Id="rId9" Type="http://schemas.openxmlformats.org/officeDocument/2006/relationships/image" Target="../media/image2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isd826\AppData\Local\Microsoft\Windows\Temporary Internet Files\Content.Outlook\045ZF209\OReGO_RequirementsDocs_WordCloud (2).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52401" y="381000"/>
            <a:ext cx="8839200" cy="6477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http://www.myorego.org/wp-content/uploads/2015/01/OReGO_logo-h-color.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58925" y="65217"/>
            <a:ext cx="4021242" cy="1196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6001759"/>
      </p:ext>
    </p:extLst>
  </p:cSld>
  <p:clrMapOvr>
    <a:masterClrMapping/>
  </p:clrMapOvr>
  <mc:AlternateContent xmlns:mc="http://schemas.openxmlformats.org/markup-compatibility/2006" xmlns:p14="http://schemas.microsoft.com/office/powerpoint/2010/main">
    <mc:Choice Requires="p14">
      <p:transition p14:dur="10" advTm="30000">
        <p:fade/>
      </p:transition>
    </mc:Choice>
    <mc:Fallback xmlns="">
      <p:transition advTm="30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86800" cy="563562"/>
          </a:xfrm>
        </p:spPr>
        <p:txBody>
          <a:bodyPr>
            <a:noAutofit/>
          </a:bodyPr>
          <a:lstStyle/>
          <a:p>
            <a:r>
              <a:rPr lang="en-US" dirty="0" smtClean="0"/>
              <a:t>Volunteer experience - Billing</a:t>
            </a:r>
            <a:endParaRPr lang="en-US" dirty="0"/>
          </a:p>
        </p:txBody>
      </p:sp>
      <p:sp>
        <p:nvSpPr>
          <p:cNvPr id="3" name="AutoShape 2" descr="https://govspace.oregon.gov/servlet/JiveServlet/previewBody/34941-102-1-56105/myorego_vendor_option_2.png">
            <a:hlinkClick r:id="rId3"/>
          </p:cNvPr>
          <p:cNvSpPr>
            <a:spLocks noChangeAspect="1" noChangeArrowheads="1"/>
          </p:cNvSpPr>
          <p:nvPr/>
        </p:nvSpPr>
        <p:spPr bwMode="auto">
          <a:xfrm>
            <a:off x="4538663" y="-2943701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7" descr="https://govspace.oregon.gov/servlet/JiveServlet/previewBody/34941-102-1-56105/myorego_vendor_option_2.png"/>
          <p:cNvSpPr>
            <a:spLocks noChangeAspect="1" noChangeArrowheads="1"/>
          </p:cNvSpPr>
          <p:nvPr/>
        </p:nvSpPr>
        <p:spPr bwMode="auto">
          <a:xfrm>
            <a:off x="2133600" y="-13958888"/>
            <a:ext cx="12382500" cy="21945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8" name="Picture 4" descr="C:\Users\isd826\AppData\Local\Microsoft\Windows\Temporary Internet Files\Content.IE5\LOTBB2N3\Calendar-Planning-photo[1].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57200" y="1828800"/>
            <a:ext cx="23622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Grp="1" noChangeAspect="1" noChangeArrowheads="1"/>
          </p:cNvPicPr>
          <p:nvPr>
            <p:ph sz="quarter" idx="14"/>
          </p:nvPr>
        </p:nvPicPr>
        <p:blipFill>
          <a:blip r:embed="rId5">
            <a:extLst>
              <a:ext uri="{28A0092B-C50C-407E-A947-70E740481C1C}">
                <a14:useLocalDpi xmlns:a14="http://schemas.microsoft.com/office/drawing/2010/main"/>
              </a:ext>
            </a:extLst>
          </a:blip>
          <a:srcRect/>
          <a:stretch>
            <a:fillRect/>
          </a:stretch>
        </p:blipFill>
        <p:spPr bwMode="auto">
          <a:xfrm>
            <a:off x="6300611" y="1600200"/>
            <a:ext cx="2257777"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Grp="1" noChangeAspect="1" noChangeArrowheads="1"/>
          </p:cNvPicPr>
          <p:nvPr>
            <p:ph sz="quarter" idx="13"/>
          </p:nvPr>
        </p:nvPicPr>
        <p:blipFill>
          <a:blip r:embed="rId6" cstate="screen">
            <a:extLst>
              <a:ext uri="{28A0092B-C50C-407E-A947-70E740481C1C}">
                <a14:useLocalDpi xmlns:a14="http://schemas.microsoft.com/office/drawing/2010/main"/>
              </a:ext>
            </a:extLst>
          </a:blip>
          <a:srcRect/>
          <a:stretch>
            <a:fillRect/>
          </a:stretch>
        </p:blipFill>
        <p:spPr bwMode="auto">
          <a:xfrm>
            <a:off x="3461004" y="1892808"/>
            <a:ext cx="2298192" cy="1853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9"/>
          <p:cNvSpPr>
            <a:spLocks noGrp="1"/>
          </p:cNvSpPr>
          <p:nvPr>
            <p:ph type="body" sz="quarter" idx="16"/>
          </p:nvPr>
        </p:nvSpPr>
        <p:spPr>
          <a:xfrm>
            <a:off x="3352800" y="4038600"/>
            <a:ext cx="2514600" cy="1219200"/>
          </a:xfrm>
        </p:spPr>
        <p:txBody>
          <a:bodyPr/>
          <a:lstStyle/>
          <a:p>
            <a:pPr algn="ctr"/>
            <a:r>
              <a:rPr lang="en-US" b="1" dirty="0" smtClean="0"/>
              <a:t>What bill your charges are on </a:t>
            </a:r>
          </a:p>
          <a:p>
            <a:pPr algn="ctr"/>
            <a:r>
              <a:rPr lang="en-US" b="1" dirty="0" smtClean="0"/>
              <a:t>How it looks</a:t>
            </a:r>
          </a:p>
          <a:p>
            <a:pPr algn="ctr"/>
            <a:endParaRPr lang="en-US" dirty="0"/>
          </a:p>
          <a:p>
            <a:endParaRPr lang="en-US" dirty="0"/>
          </a:p>
        </p:txBody>
      </p:sp>
      <p:sp>
        <p:nvSpPr>
          <p:cNvPr id="21" name="Text Placeholder 20"/>
          <p:cNvSpPr>
            <a:spLocks noGrp="1"/>
          </p:cNvSpPr>
          <p:nvPr>
            <p:ph type="body" sz="quarter" idx="17"/>
          </p:nvPr>
        </p:nvSpPr>
        <p:spPr/>
        <p:txBody>
          <a:bodyPr/>
          <a:lstStyle/>
          <a:p>
            <a:pPr algn="ctr"/>
            <a:r>
              <a:rPr lang="en-US" b="1" dirty="0" smtClean="0"/>
              <a:t>How you pay</a:t>
            </a:r>
            <a:endParaRPr lang="en-US" b="1" dirty="0"/>
          </a:p>
        </p:txBody>
      </p:sp>
      <p:sp>
        <p:nvSpPr>
          <p:cNvPr id="22" name="Text Placeholder 21"/>
          <p:cNvSpPr>
            <a:spLocks noGrp="1"/>
          </p:cNvSpPr>
          <p:nvPr>
            <p:ph type="body" sz="quarter" idx="15"/>
          </p:nvPr>
        </p:nvSpPr>
        <p:spPr/>
        <p:txBody>
          <a:bodyPr/>
          <a:lstStyle/>
          <a:p>
            <a:pPr algn="ctr"/>
            <a:r>
              <a:rPr lang="en-US" b="1" dirty="0" smtClean="0"/>
              <a:t>When you pay</a:t>
            </a:r>
            <a:endParaRPr lang="en-US" b="1" dirty="0"/>
          </a:p>
        </p:txBody>
      </p:sp>
      <p:sp>
        <p:nvSpPr>
          <p:cNvPr id="23" name="Rectangle 22"/>
          <p:cNvSpPr/>
          <p:nvPr/>
        </p:nvSpPr>
        <p:spPr>
          <a:xfrm>
            <a:off x="2083334" y="5572780"/>
            <a:ext cx="4806124" cy="523220"/>
          </a:xfrm>
          <a:prstGeom prst="rect">
            <a:avLst/>
          </a:prstGeom>
        </p:spPr>
        <p:txBody>
          <a:bodyPr wrap="none">
            <a:spAutoFit/>
          </a:bodyPr>
          <a:lstStyle/>
          <a:p>
            <a:pPr algn="ctr"/>
            <a:r>
              <a:rPr lang="en-US" sz="2800" dirty="0">
                <a:solidFill>
                  <a:srgbClr val="0000CC"/>
                </a:solidFill>
              </a:rPr>
              <a:t>A</a:t>
            </a:r>
            <a:r>
              <a:rPr lang="en-US" sz="2800" dirty="0" smtClean="0">
                <a:solidFill>
                  <a:srgbClr val="0000CC"/>
                </a:solidFill>
              </a:rPr>
              <a:t>ccount </a:t>
            </a:r>
            <a:r>
              <a:rPr lang="en-US" sz="2800" dirty="0">
                <a:solidFill>
                  <a:srgbClr val="0000CC"/>
                </a:solidFill>
              </a:rPr>
              <a:t>manager </a:t>
            </a:r>
            <a:r>
              <a:rPr lang="en-US" sz="2800" dirty="0" smtClean="0">
                <a:solidFill>
                  <a:srgbClr val="0000CC"/>
                </a:solidFill>
              </a:rPr>
              <a:t>dependent</a:t>
            </a:r>
            <a:endParaRPr lang="en-US" sz="2800" dirty="0">
              <a:solidFill>
                <a:srgbClr val="0000CC"/>
              </a:solidFill>
            </a:endParaRPr>
          </a:p>
        </p:txBody>
      </p:sp>
      <p:sp>
        <p:nvSpPr>
          <p:cNvPr id="24" name="Rectangle 23"/>
          <p:cNvSpPr/>
          <p:nvPr/>
        </p:nvSpPr>
        <p:spPr>
          <a:xfrm>
            <a:off x="381000" y="1143000"/>
            <a:ext cx="2557110" cy="369332"/>
          </a:xfrm>
          <a:prstGeom prst="rect">
            <a:avLst/>
          </a:prstGeom>
        </p:spPr>
        <p:txBody>
          <a:bodyPr wrap="none">
            <a:spAutoFit/>
          </a:bodyPr>
          <a:lstStyle/>
          <a:p>
            <a:pPr marL="342900" indent="-342900">
              <a:buFont typeface="+mj-lt"/>
              <a:buAutoNum type="arabicPeriod" startAt="5"/>
            </a:pPr>
            <a:r>
              <a:rPr lang="en-US" dirty="0" smtClean="0"/>
              <a:t>Account settlement </a:t>
            </a:r>
            <a:endParaRPr lang="en-US" dirty="0"/>
          </a:p>
        </p:txBody>
      </p:sp>
    </p:spTree>
    <p:extLst>
      <p:ext uri="{BB962C8B-B14F-4D97-AF65-F5344CB8AC3E}">
        <p14:creationId xmlns:p14="http://schemas.microsoft.com/office/powerpoint/2010/main" val="788757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Azuga uses a prepaid wallet</a:t>
            </a:r>
            <a:endParaRPr lang="en-US" dirty="0"/>
          </a:p>
        </p:txBody>
      </p:sp>
      <p:pic>
        <p:nvPicPr>
          <p:cNvPr id="307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410061" y="1219200"/>
            <a:ext cx="8393514"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4510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Verizon charges your credit card monthly</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794247"/>
            <a:ext cx="6477000" cy="5682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546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Sanef</a:t>
            </a:r>
            <a:r>
              <a:rPr lang="en-US" dirty="0"/>
              <a:t> </a:t>
            </a:r>
            <a:r>
              <a:rPr lang="en-US" dirty="0" smtClean="0"/>
              <a:t>invoices quarterly if threshold met</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990600"/>
            <a:ext cx="8534400" cy="5654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546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648200"/>
            <a:ext cx="7772400" cy="981075"/>
          </a:xfrm>
        </p:spPr>
        <p:txBody>
          <a:bodyPr/>
          <a:lstStyle/>
          <a:p>
            <a:r>
              <a:rPr lang="en-US" dirty="0" smtClean="0"/>
              <a:t>The RUC System</a:t>
            </a:r>
            <a:endParaRPr lang="en-US" dirty="0"/>
          </a:p>
        </p:txBody>
      </p:sp>
    </p:spTree>
    <p:extLst>
      <p:ext uri="{BB962C8B-B14F-4D97-AF65-F5344CB8AC3E}">
        <p14:creationId xmlns:p14="http://schemas.microsoft.com/office/powerpoint/2010/main" val="76405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50838"/>
            <a:ext cx="8610600" cy="715962"/>
          </a:xfrm>
        </p:spPr>
        <p:txBody>
          <a:bodyPr>
            <a:noAutofit/>
          </a:bodyPr>
          <a:lstStyle/>
          <a:p>
            <a:r>
              <a:rPr lang="en-US" sz="2700" dirty="0" smtClean="0"/>
              <a:t>				Design principles</a:t>
            </a:r>
            <a:endParaRPr lang="en-US" sz="2700" b="1" dirty="0"/>
          </a:p>
        </p:txBody>
      </p:sp>
      <p:sp>
        <p:nvSpPr>
          <p:cNvPr id="5" name="Rectangle 4"/>
          <p:cNvSpPr/>
          <p:nvPr/>
        </p:nvSpPr>
        <p:spPr>
          <a:xfrm>
            <a:off x="4648200" y="1524000"/>
            <a:ext cx="3581400" cy="1219200"/>
          </a:xfrm>
          <a:prstGeom prst="rect">
            <a:avLst/>
          </a:prstGeom>
          <a:solidFill>
            <a:schemeClr val="tx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Century Gothic" panose="020B0502020202020204" pitchFamily="34" charset="0"/>
              </a:rPr>
              <a:t>O</a:t>
            </a:r>
            <a:r>
              <a:rPr lang="en-US" sz="2400" b="1" dirty="0" smtClean="0">
                <a:solidFill>
                  <a:schemeClr val="bg1"/>
                </a:solidFill>
                <a:latin typeface="Century Gothic" panose="020B0502020202020204" pitchFamily="34" charset="0"/>
              </a:rPr>
              <a:t>pen architecture</a:t>
            </a:r>
            <a:endParaRPr lang="en-US" sz="2400" b="1" dirty="0">
              <a:solidFill>
                <a:schemeClr val="bg1"/>
              </a:solidFill>
              <a:latin typeface="Century Gothic" panose="020B0502020202020204" pitchFamily="34" charset="0"/>
            </a:endParaRPr>
          </a:p>
        </p:txBody>
      </p:sp>
      <p:sp>
        <p:nvSpPr>
          <p:cNvPr id="8" name="Rectangle 7"/>
          <p:cNvSpPr/>
          <p:nvPr/>
        </p:nvSpPr>
        <p:spPr>
          <a:xfrm>
            <a:off x="914400" y="1524000"/>
            <a:ext cx="3581400" cy="1219200"/>
          </a:xfrm>
          <a:prstGeom prst="rect">
            <a:avLst/>
          </a:prstGeom>
          <a:solidFill>
            <a:schemeClr val="accent4">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bg1"/>
                </a:solidFill>
                <a:latin typeface="Century Gothic" panose="020B0502020202020204" pitchFamily="34" charset="0"/>
              </a:rPr>
              <a:t>Tax payer choices</a:t>
            </a:r>
            <a:endParaRPr lang="en-US" sz="2400" b="1" dirty="0">
              <a:solidFill>
                <a:schemeClr val="bg1"/>
              </a:solidFill>
              <a:latin typeface="Century Gothic" panose="020B0502020202020204" pitchFamily="34" charset="0"/>
            </a:endParaRPr>
          </a:p>
        </p:txBody>
      </p:sp>
      <p:sp>
        <p:nvSpPr>
          <p:cNvPr id="9" name="Rectangle 8"/>
          <p:cNvSpPr/>
          <p:nvPr/>
        </p:nvSpPr>
        <p:spPr>
          <a:xfrm>
            <a:off x="4648200" y="2825375"/>
            <a:ext cx="3581400" cy="756025"/>
          </a:xfrm>
          <a:prstGeom prst="rect">
            <a:avLst/>
          </a:prstGeom>
          <a:solidFill>
            <a:schemeClr val="tx2">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Century Gothic" panose="020B0502020202020204" pitchFamily="34" charset="0"/>
              </a:rPr>
              <a:t>Scalable</a:t>
            </a:r>
            <a:endParaRPr lang="en-US" sz="2400" dirty="0">
              <a:solidFill>
                <a:schemeClr val="bg1"/>
              </a:solidFill>
              <a:latin typeface="Century Gothic" panose="020B0502020202020204" pitchFamily="34" charset="0"/>
            </a:endParaRPr>
          </a:p>
        </p:txBody>
      </p:sp>
      <p:sp>
        <p:nvSpPr>
          <p:cNvPr id="10" name="Slide Number Placeholder 1"/>
          <p:cNvSpPr txBox="1">
            <a:spLocks/>
          </p:cNvSpPr>
          <p:nvPr/>
        </p:nvSpPr>
        <p:spPr>
          <a:xfrm>
            <a:off x="6781800" y="6394825"/>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r"/>
            <a:fld id="{EC65AD25-40D4-49EA-8D58-EEDF19A39276}" type="slidenum">
              <a:rPr lang="en-US" sz="1200" b="1" smtClean="0">
                <a:latin typeface="Century Gothic" panose="020B0502020202020204" pitchFamily="34" charset="0"/>
              </a:rPr>
              <a:pPr algn="r"/>
              <a:t>15</a:t>
            </a:fld>
            <a:endParaRPr lang="en-US" sz="1200" b="1" dirty="0">
              <a:latin typeface="Century Gothic" panose="020B0502020202020204" pitchFamily="34" charset="0"/>
            </a:endParaRPr>
          </a:p>
        </p:txBody>
      </p:sp>
      <p:sp>
        <p:nvSpPr>
          <p:cNvPr id="11" name="Rectangle 10"/>
          <p:cNvSpPr/>
          <p:nvPr/>
        </p:nvSpPr>
        <p:spPr>
          <a:xfrm>
            <a:off x="4648200" y="3663575"/>
            <a:ext cx="3581400" cy="756025"/>
          </a:xfrm>
          <a:prstGeom prst="rect">
            <a:avLst/>
          </a:prstGeom>
          <a:solidFill>
            <a:schemeClr val="tx2">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Century Gothic" panose="020B0502020202020204" pitchFamily="34" charset="0"/>
              </a:rPr>
              <a:t>Policy Neutral</a:t>
            </a:r>
          </a:p>
        </p:txBody>
      </p:sp>
      <p:pic>
        <p:nvPicPr>
          <p:cNvPr id="12" name="Picture 6" descr="http://www.myorego.org/wp-content/uploads/2015/01/OReGO_logo-h-color.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14400" y="304800"/>
            <a:ext cx="2878242" cy="85624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648200" y="4501775"/>
            <a:ext cx="3581400" cy="756025"/>
          </a:xfrm>
          <a:prstGeom prst="rect">
            <a:avLst/>
          </a:prstGeom>
          <a:solidFill>
            <a:schemeClr val="tx2">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Century Gothic" panose="020B0502020202020204" pitchFamily="34" charset="0"/>
              </a:rPr>
              <a:t>Geographically Unlimited</a:t>
            </a:r>
            <a:endParaRPr lang="en-US" sz="2400" dirty="0">
              <a:latin typeface="Century Gothic" panose="020B0502020202020204" pitchFamily="34" charset="0"/>
            </a:endParaRPr>
          </a:p>
        </p:txBody>
      </p:sp>
      <p:sp>
        <p:nvSpPr>
          <p:cNvPr id="15" name="Rectangle 14"/>
          <p:cNvSpPr/>
          <p:nvPr/>
        </p:nvSpPr>
        <p:spPr>
          <a:xfrm>
            <a:off x="914400" y="2825375"/>
            <a:ext cx="3581400" cy="756025"/>
          </a:xfrm>
          <a:prstGeom prst="rect">
            <a:avLst/>
          </a:prstGeom>
          <a:solidFill>
            <a:schemeClr val="accent4">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Century Gothic" panose="020B0502020202020204" pitchFamily="34" charset="0"/>
              </a:rPr>
              <a:t>Who manages account</a:t>
            </a:r>
            <a:endParaRPr lang="en-US" sz="2400" dirty="0">
              <a:solidFill>
                <a:schemeClr val="bg1"/>
              </a:solidFill>
              <a:latin typeface="Century Gothic" panose="020B0502020202020204" pitchFamily="34" charset="0"/>
            </a:endParaRPr>
          </a:p>
        </p:txBody>
      </p:sp>
      <p:sp>
        <p:nvSpPr>
          <p:cNvPr id="16" name="Rectangle 15"/>
          <p:cNvSpPr/>
          <p:nvPr/>
        </p:nvSpPr>
        <p:spPr>
          <a:xfrm>
            <a:off x="914400" y="3663575"/>
            <a:ext cx="3581400" cy="756025"/>
          </a:xfrm>
          <a:prstGeom prst="rect">
            <a:avLst/>
          </a:prstGeom>
          <a:solidFill>
            <a:schemeClr val="accent4">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Century Gothic" panose="020B0502020202020204" pitchFamily="34" charset="0"/>
              </a:rPr>
              <a:t>How miles are counted</a:t>
            </a:r>
            <a:endParaRPr lang="en-US" sz="2400" dirty="0">
              <a:latin typeface="Century Gothic" panose="020B0502020202020204" pitchFamily="34" charset="0"/>
            </a:endParaRPr>
          </a:p>
        </p:txBody>
      </p:sp>
      <p:sp>
        <p:nvSpPr>
          <p:cNvPr id="17" name="Rectangle 16"/>
          <p:cNvSpPr/>
          <p:nvPr/>
        </p:nvSpPr>
        <p:spPr>
          <a:xfrm>
            <a:off x="914400" y="4501775"/>
            <a:ext cx="3581400" cy="756025"/>
          </a:xfrm>
          <a:prstGeom prst="rect">
            <a:avLst/>
          </a:prstGeom>
          <a:solidFill>
            <a:schemeClr val="accent4">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Century Gothic" panose="020B0502020202020204" pitchFamily="34" charset="0"/>
              </a:rPr>
              <a:t>How much data to share</a:t>
            </a:r>
            <a:endParaRPr lang="en-US" sz="2400" dirty="0">
              <a:latin typeface="Century Gothic" panose="020B0502020202020204" pitchFamily="34" charset="0"/>
            </a:endParaRPr>
          </a:p>
        </p:txBody>
      </p:sp>
    </p:spTree>
    <p:extLst>
      <p:ext uri="{BB962C8B-B14F-4D97-AF65-F5344CB8AC3E}">
        <p14:creationId xmlns:p14="http://schemas.microsoft.com/office/powerpoint/2010/main" val="261232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1" grpId="0" animBg="1"/>
      <p:bldP spid="13"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56"/>
          <p:cNvSpPr txBox="1">
            <a:spLocks noChangeArrowheads="1"/>
          </p:cNvSpPr>
          <p:nvPr/>
        </p:nvSpPr>
        <p:spPr bwMode="auto">
          <a:xfrm>
            <a:off x="5546725" y="1027113"/>
            <a:ext cx="1463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2800">
                <a:solidFill>
                  <a:schemeClr val="tx1"/>
                </a:solidFill>
                <a:latin typeface="Verdana" pitchFamily="34" charset="0"/>
              </a:defRPr>
            </a:lvl1pPr>
            <a:lvl2pPr marL="742950" indent="-285750" eaLnBrk="0" hangingPunct="0">
              <a:spcBef>
                <a:spcPct val="20000"/>
              </a:spcBef>
              <a:buChar char="–"/>
              <a:defRPr sz="2400">
                <a:solidFill>
                  <a:schemeClr val="tx1"/>
                </a:solidFill>
                <a:latin typeface="Verdana" pitchFamily="34" charset="0"/>
              </a:defRPr>
            </a:lvl2pPr>
            <a:lvl3pPr marL="1143000" indent="-228600" eaLnBrk="0" hangingPunct="0">
              <a:spcBef>
                <a:spcPct val="20000"/>
              </a:spcBef>
              <a:buChar char="•"/>
              <a:defRPr sz="2400">
                <a:solidFill>
                  <a:schemeClr val="tx1"/>
                </a:solidFill>
                <a:latin typeface="Verdana" pitchFamily="34" charset="0"/>
              </a:defRPr>
            </a:lvl3pPr>
            <a:lvl4pPr marL="1600200" indent="-228600" eaLnBrk="0" hangingPunct="0">
              <a:spcBef>
                <a:spcPct val="20000"/>
              </a:spcBef>
              <a:buChar char="–"/>
              <a:defRPr>
                <a:solidFill>
                  <a:schemeClr val="tx1"/>
                </a:solidFill>
                <a:latin typeface="Verdana" pitchFamily="34" charset="0"/>
              </a:defRPr>
            </a:lvl4pPr>
            <a:lvl5pPr marL="2057400" indent="-228600" eaLnBrk="0" hangingPunct="0">
              <a:spcBef>
                <a:spcPct val="20000"/>
              </a:spcBef>
              <a:buChar char="»"/>
              <a:defRPr>
                <a:solidFill>
                  <a:schemeClr val="tx1"/>
                </a:solidFill>
                <a:latin typeface="Verdana" pitchFamily="34" charset="0"/>
              </a:defRPr>
            </a:lvl5pPr>
            <a:lvl6pPr marL="2514600" indent="-228600" eaLnBrk="0" fontAlgn="base" hangingPunct="0">
              <a:spcBef>
                <a:spcPct val="20000"/>
              </a:spcBef>
              <a:spcAft>
                <a:spcPct val="0"/>
              </a:spcAft>
              <a:buChar char="»"/>
              <a:defRPr>
                <a:solidFill>
                  <a:schemeClr val="tx1"/>
                </a:solidFill>
                <a:latin typeface="Verdana" pitchFamily="34" charset="0"/>
              </a:defRPr>
            </a:lvl6pPr>
            <a:lvl7pPr marL="2971800" indent="-228600" eaLnBrk="0" fontAlgn="base" hangingPunct="0">
              <a:spcBef>
                <a:spcPct val="20000"/>
              </a:spcBef>
              <a:spcAft>
                <a:spcPct val="0"/>
              </a:spcAft>
              <a:buChar char="»"/>
              <a:defRPr>
                <a:solidFill>
                  <a:schemeClr val="tx1"/>
                </a:solidFill>
                <a:latin typeface="Verdana" pitchFamily="34" charset="0"/>
              </a:defRPr>
            </a:lvl7pPr>
            <a:lvl8pPr marL="3429000" indent="-228600" eaLnBrk="0" fontAlgn="base" hangingPunct="0">
              <a:spcBef>
                <a:spcPct val="20000"/>
              </a:spcBef>
              <a:spcAft>
                <a:spcPct val="0"/>
              </a:spcAft>
              <a:buChar char="»"/>
              <a:defRPr>
                <a:solidFill>
                  <a:schemeClr val="tx1"/>
                </a:solidFill>
                <a:latin typeface="Verdana" pitchFamily="34" charset="0"/>
              </a:defRPr>
            </a:lvl8pPr>
            <a:lvl9pPr marL="3886200" indent="-228600" eaLnBrk="0" fontAlgn="base" hangingPunct="0">
              <a:spcBef>
                <a:spcPct val="20000"/>
              </a:spcBef>
              <a:spcAft>
                <a:spcPct val="0"/>
              </a:spcAft>
              <a:buChar char="»"/>
              <a:defRPr>
                <a:solidFill>
                  <a:schemeClr val="tx1"/>
                </a:solidFill>
                <a:latin typeface="Verdana" pitchFamily="34" charset="0"/>
              </a:defRPr>
            </a:lvl9pPr>
          </a:lstStyle>
          <a:p>
            <a:pPr eaLnBrk="1" hangingPunct="1">
              <a:spcBef>
                <a:spcPct val="0"/>
              </a:spcBef>
              <a:buFontTx/>
              <a:buNone/>
            </a:pPr>
            <a:endParaRPr lang="en-US" altLang="en-US" sz="1800">
              <a:latin typeface="Arial" pitchFamily="34" charset="0"/>
              <a:cs typeface="Arial" pitchFamily="34" charset="0"/>
            </a:endParaRPr>
          </a:p>
        </p:txBody>
      </p:sp>
      <p:pic>
        <p:nvPicPr>
          <p:cNvPr id="5" name="Content Placeholder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9600" y="152400"/>
            <a:ext cx="8153400" cy="637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08023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90302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Mileage Collection</a:t>
            </a:r>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199" y="762000"/>
            <a:ext cx="8182357"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p:nvPr/>
        </p:nvSpPr>
        <p:spPr>
          <a:xfrm>
            <a:off x="1676400" y="4038600"/>
            <a:ext cx="5486400" cy="2514600"/>
          </a:xfrm>
          <a:prstGeom prst="ellipse">
            <a:avLst/>
          </a:prstGeom>
          <a:solidFill>
            <a:schemeClr val="accent1">
              <a:alpha val="10000"/>
            </a:scheme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183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1000" fill="hold"/>
                                        <p:tgtEl>
                                          <p:spTgt spid="5"/>
                                        </p:tgtEl>
                                      </p:cBhvr>
                                      <p:by x="25000" y="25000"/>
                                    </p:animScale>
                                  </p:childTnLst>
                                </p:cTn>
                              </p:par>
                              <p:par>
                                <p:cTn id="12" presetID="6" presetClass="emph" presetSubtype="0" fill="hold" grpId="1" nodeType="withEffect">
                                  <p:stCondLst>
                                    <p:cond delay="0"/>
                                  </p:stCondLst>
                                  <p:childTnLst>
                                    <p:animScale>
                                      <p:cBhvr>
                                        <p:cTn id="13" dur="1000" fill="hold"/>
                                        <p:tgtEl>
                                          <p:spTgt spid="6"/>
                                        </p:tgtEl>
                                      </p:cBhvr>
                                      <p:by x="25000" y="25000"/>
                                    </p:animScale>
                                  </p:childTnLst>
                                </p:cTn>
                              </p:par>
                              <p:par>
                                <p:cTn id="14" presetID="42" presetClass="path" presetSubtype="0" accel="50000" decel="50000" fill="hold" nodeType="withEffect">
                                  <p:stCondLst>
                                    <p:cond delay="0"/>
                                  </p:stCondLst>
                                  <p:childTnLst>
                                    <p:animMotion origin="layout" path="M 4.16667E-6 2.53469E-6 L 0.38593 -0.37743 " pathEditMode="relative" rAng="0" ptsTypes="AA">
                                      <p:cBhvr>
                                        <p:cTn id="15" dur="1000" fill="hold"/>
                                        <p:tgtEl>
                                          <p:spTgt spid="5"/>
                                        </p:tgtEl>
                                        <p:attrNameLst>
                                          <p:attrName>ppt_x</p:attrName>
                                          <p:attrName>ppt_y</p:attrName>
                                        </p:attrNameLst>
                                      </p:cBhvr>
                                      <p:rCtr x="19288" y="-18871"/>
                                    </p:animMotion>
                                  </p:childTnLst>
                                </p:cTn>
                              </p:par>
                              <p:par>
                                <p:cTn id="16" presetID="42" presetClass="path" presetSubtype="0" accel="50000" decel="50000" fill="hold" grpId="2" nodeType="withEffect">
                                  <p:stCondLst>
                                    <p:cond delay="0"/>
                                  </p:stCondLst>
                                  <p:childTnLst>
                                    <p:animMotion origin="layout" path="M -3.33333E-6 2.13691E-6 L 0.39167 -0.56059 " pathEditMode="relative" rAng="0" ptsTypes="AA">
                                      <p:cBhvr>
                                        <p:cTn id="17" dur="1000" fill="hold"/>
                                        <p:tgtEl>
                                          <p:spTgt spid="6"/>
                                        </p:tgtEl>
                                        <p:attrNameLst>
                                          <p:attrName>ppt_x</p:attrName>
                                          <p:attrName>ppt_y</p:attrName>
                                        </p:attrNameLst>
                                      </p:cBhvr>
                                      <p:rCtr x="19583" y="-280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Mileage Collection</a:t>
            </a:r>
            <a:endParaRPr lang="en-US" dirty="0"/>
          </a:p>
        </p:txBody>
      </p:sp>
      <p:sp>
        <p:nvSpPr>
          <p:cNvPr id="4" name="Text Placeholder 3"/>
          <p:cNvSpPr>
            <a:spLocks noGrp="1"/>
          </p:cNvSpPr>
          <p:nvPr>
            <p:ph type="body" sz="quarter" idx="10"/>
          </p:nvPr>
        </p:nvSpPr>
        <p:spPr/>
        <p:txBody>
          <a:bodyPr/>
          <a:lstStyle/>
          <a:p>
            <a:r>
              <a:rPr lang="en-US" dirty="0" smtClean="0"/>
              <a:t>Accuracy</a:t>
            </a:r>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098411" y="0"/>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a:spLocks noChangeAspect="1"/>
          </p:cNvSpPr>
          <p:nvPr/>
        </p:nvSpPr>
        <p:spPr>
          <a:xfrm>
            <a:off x="7435405" y="904875"/>
            <a:ext cx="1371600" cy="628650"/>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p:cNvSpPr>
            <a:spLocks noGrp="1"/>
          </p:cNvSpPr>
          <p:nvPr>
            <p:ph idx="1"/>
          </p:nvPr>
        </p:nvSpPr>
        <p:spPr>
          <a:xfrm>
            <a:off x="533400" y="1600200"/>
            <a:ext cx="4038600" cy="4525963"/>
          </a:xfrm>
        </p:spPr>
        <p:txBody>
          <a:bodyPr/>
          <a:lstStyle/>
          <a:p>
            <a:pPr marL="0" indent="0">
              <a:buNone/>
            </a:pPr>
            <a:r>
              <a:rPr lang="en-US" dirty="0" smtClean="0"/>
              <a:t>			</a:t>
            </a:r>
          </a:p>
          <a:p>
            <a:pPr marL="0" indent="0">
              <a:buNone/>
            </a:pPr>
            <a:r>
              <a:rPr lang="en-US" dirty="0" smtClean="0"/>
              <a:t>	</a:t>
            </a:r>
          </a:p>
        </p:txBody>
      </p:sp>
      <p:graphicFrame>
        <p:nvGraphicFramePr>
          <p:cNvPr id="3" name="Table 2"/>
          <p:cNvGraphicFramePr>
            <a:graphicFrameLocks noGrp="1"/>
          </p:cNvGraphicFramePr>
          <p:nvPr>
            <p:extLst>
              <p:ext uri="{D42A27DB-BD31-4B8C-83A1-F6EECF244321}">
                <p14:modId xmlns:p14="http://schemas.microsoft.com/office/powerpoint/2010/main" val="2475184565"/>
              </p:ext>
            </p:extLst>
          </p:nvPr>
        </p:nvGraphicFramePr>
        <p:xfrm>
          <a:off x="609600" y="3449320"/>
          <a:ext cx="3244406" cy="1483360"/>
        </p:xfrm>
        <a:graphic>
          <a:graphicData uri="http://schemas.openxmlformats.org/drawingml/2006/table">
            <a:tbl>
              <a:tblPr firstRow="1" bandRow="1">
                <a:tableStyleId>{5C22544A-7EE6-4342-B048-85BDC9FD1C3A}</a:tableStyleId>
              </a:tblPr>
              <a:tblGrid>
                <a:gridCol w="2181537"/>
                <a:gridCol w="1062869"/>
              </a:tblGrid>
              <a:tr h="370840">
                <a:tc>
                  <a:txBody>
                    <a:bodyPr/>
                    <a:lstStyle/>
                    <a:p>
                      <a:r>
                        <a:rPr lang="en-US" dirty="0" smtClean="0"/>
                        <a:t>Requirement</a:t>
                      </a:r>
                      <a:endParaRPr lang="en-US" dirty="0"/>
                    </a:p>
                  </a:txBody>
                  <a:tcPr/>
                </a:tc>
                <a:tc>
                  <a:txBody>
                    <a:bodyPr/>
                    <a:lstStyle/>
                    <a:p>
                      <a:r>
                        <a:rPr lang="en-US" dirty="0" smtClean="0"/>
                        <a:t>Precision</a:t>
                      </a:r>
                      <a:endParaRPr lang="en-US" dirty="0"/>
                    </a:p>
                  </a:txBody>
                  <a:tcPr/>
                </a:tc>
              </a:tr>
              <a:tr h="370840">
                <a:tc>
                  <a:txBody>
                    <a:bodyPr/>
                    <a:lstStyle/>
                    <a:p>
                      <a:r>
                        <a:rPr lang="en-US" dirty="0" smtClean="0"/>
                        <a:t>Miles and Fuel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+/- 5%</a:t>
                      </a:r>
                      <a:endParaRPr lang="en-US" dirty="0"/>
                    </a:p>
                  </a:txBody>
                  <a:tcPr/>
                </a:tc>
              </a:tr>
              <a:tr h="370840">
                <a:tc>
                  <a:txBody>
                    <a:bodyPr/>
                    <a:lstStyle/>
                    <a:p>
                      <a:r>
                        <a:rPr lang="en-US" dirty="0" smtClean="0"/>
                        <a:t>In / out of state</a:t>
                      </a:r>
                      <a:endParaRPr lang="en-US" dirty="0"/>
                    </a:p>
                  </a:txBody>
                  <a:tcPr/>
                </a:tc>
                <a:tc>
                  <a:txBody>
                    <a:bodyPr/>
                    <a:lstStyle/>
                    <a:p>
                      <a:r>
                        <a:rPr lang="en-US" dirty="0" smtClean="0"/>
                        <a:t>½ mile </a:t>
                      </a:r>
                      <a:endParaRPr lang="en-US" dirty="0"/>
                    </a:p>
                  </a:txBody>
                  <a:tcPr/>
                </a:tc>
              </a:tr>
              <a:tr h="370840">
                <a:tc>
                  <a:txBody>
                    <a:bodyPr/>
                    <a:lstStyle/>
                    <a:p>
                      <a:r>
                        <a:rPr lang="en-US" dirty="0" smtClean="0"/>
                        <a:t>Public / Private Miles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50 feet</a:t>
                      </a:r>
                      <a:endParaRPr lang="en-US" dirty="0"/>
                    </a:p>
                  </a:txBody>
                  <a:tcPr/>
                </a:tc>
              </a:tr>
            </a:tbl>
          </a:graphicData>
        </a:graphic>
      </p:graphicFrame>
      <p:pic>
        <p:nvPicPr>
          <p:cNvPr id="2150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9600" y="1981200"/>
            <a:ext cx="3200400" cy="933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12" name="Picture 8"/>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981689" y="1600201"/>
            <a:ext cx="3247912"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4724401" y="3429000"/>
            <a:ext cx="3762488" cy="1200329"/>
          </a:xfrm>
          <a:prstGeom prst="rect">
            <a:avLst/>
          </a:prstGeom>
          <a:noFill/>
        </p:spPr>
        <p:txBody>
          <a:bodyPr wrap="square" rtlCol="0">
            <a:spAutoFit/>
          </a:bodyPr>
          <a:lstStyle/>
          <a:p>
            <a:pPr algn="ctr"/>
            <a:r>
              <a:rPr lang="en-US" b="1" dirty="0" smtClean="0"/>
              <a:t>Mapping</a:t>
            </a:r>
          </a:p>
          <a:p>
            <a:pPr marL="285750" indent="-285750">
              <a:buFont typeface="Arial" panose="020B0604020202020204" pitchFamily="34" charset="0"/>
              <a:buChar char="•"/>
            </a:pPr>
            <a:r>
              <a:rPr lang="en-US" dirty="0" smtClean="0"/>
              <a:t>ODOT certified map providers to standards</a:t>
            </a:r>
          </a:p>
          <a:p>
            <a:pPr marL="285750" indent="-285750">
              <a:buFont typeface="Arial" panose="020B0604020202020204" pitchFamily="34" charset="0"/>
              <a:buChar char="•"/>
            </a:pPr>
            <a:r>
              <a:rPr lang="en-US" dirty="0" smtClean="0"/>
              <a:t>ODOT did not provide the maps</a:t>
            </a:r>
            <a:endParaRPr lang="en-US" dirty="0"/>
          </a:p>
        </p:txBody>
      </p:sp>
    </p:spTree>
    <p:extLst>
      <p:ext uri="{BB962C8B-B14F-4D97-AF65-F5344CB8AC3E}">
        <p14:creationId xmlns:p14="http://schemas.microsoft.com/office/powerpoint/2010/main" val="157434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14750" y="2130425"/>
            <a:ext cx="4929250" cy="3051175"/>
          </a:xfrm>
        </p:spPr>
        <p:txBody>
          <a:bodyPr>
            <a:normAutofit fontScale="90000"/>
          </a:bodyPr>
          <a:lstStyle/>
          <a:p>
            <a:pPr algn="ctr"/>
            <a:r>
              <a:rPr lang="en-US" sz="4000" dirty="0" smtClean="0"/>
              <a:t>Oregon’s Road Usage Charge </a:t>
            </a:r>
            <a:br>
              <a:rPr lang="en-US" sz="4000" dirty="0" smtClean="0"/>
            </a:br>
            <a:r>
              <a:rPr lang="en-US" sz="4000" dirty="0" smtClean="0"/>
              <a:t>Program -</a:t>
            </a:r>
            <a:br>
              <a:rPr lang="en-US" sz="4000" dirty="0" smtClean="0"/>
            </a:br>
            <a:r>
              <a:rPr lang="en-US" sz="4000" dirty="0" smtClean="0"/>
              <a:t>SB810 Implementation</a:t>
            </a:r>
            <a:endParaRPr lang="en-US" sz="4000" dirty="0"/>
          </a:p>
        </p:txBody>
      </p:sp>
      <p:sp>
        <p:nvSpPr>
          <p:cNvPr id="9" name="Content Placeholder 8"/>
          <p:cNvSpPr>
            <a:spLocks noGrp="1"/>
          </p:cNvSpPr>
          <p:nvPr>
            <p:ph idx="11"/>
          </p:nvPr>
        </p:nvSpPr>
        <p:spPr>
          <a:xfrm>
            <a:off x="0" y="5562600"/>
            <a:ext cx="9144000" cy="1371600"/>
          </a:xfrm>
        </p:spPr>
        <p:txBody>
          <a:bodyPr/>
          <a:lstStyle/>
          <a:p>
            <a:pPr>
              <a:defRPr/>
            </a:pPr>
            <a:r>
              <a:rPr lang="en-US" sz="2000" b="1" dirty="0">
                <a:solidFill>
                  <a:schemeClr val="tx2">
                    <a:lumMod val="75000"/>
                  </a:schemeClr>
                </a:solidFill>
              </a:rPr>
              <a:t>2015 AASHTO Audit Conference </a:t>
            </a:r>
            <a:endParaRPr lang="en-US" sz="2000" b="1" dirty="0" smtClean="0">
              <a:solidFill>
                <a:schemeClr val="tx2">
                  <a:lumMod val="75000"/>
                </a:schemeClr>
              </a:solidFill>
            </a:endParaRPr>
          </a:p>
          <a:p>
            <a:pPr>
              <a:defRPr/>
            </a:pPr>
            <a:r>
              <a:rPr lang="en-US" sz="1400" dirty="0" smtClean="0">
                <a:solidFill>
                  <a:schemeClr val="tx2">
                    <a:lumMod val="75000"/>
                  </a:schemeClr>
                </a:solidFill>
              </a:rPr>
              <a:t>July 21, 2015</a:t>
            </a:r>
            <a:endParaRPr lang="en-US" sz="1400" dirty="0">
              <a:solidFill>
                <a:schemeClr val="tx2">
                  <a:lumMod val="75000"/>
                </a:schemeClr>
              </a:solidFill>
            </a:endParaRPr>
          </a:p>
        </p:txBody>
      </p:sp>
      <p:pic>
        <p:nvPicPr>
          <p:cNvPr id="2054" name="Picture 6" descr="http://www.myorego.org/wp-content/uploads/2015/01/OReGO_logo-h-color.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17558" y="53342"/>
            <a:ext cx="5545242" cy="164964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7032" b="6488"/>
          <a:stretch/>
        </p:blipFill>
        <p:spPr>
          <a:xfrm>
            <a:off x="95000" y="1821740"/>
            <a:ext cx="4255325" cy="3429001"/>
          </a:xfrm>
          <a:prstGeom prst="rect">
            <a:avLst/>
          </a:prstGeom>
        </p:spPr>
      </p:pic>
    </p:spTree>
    <p:extLst>
      <p:ext uri="{BB962C8B-B14F-4D97-AF65-F5344CB8AC3E}">
        <p14:creationId xmlns:p14="http://schemas.microsoft.com/office/powerpoint/2010/main" val="4230322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600200"/>
            <a:ext cx="7696200" cy="4525963"/>
          </a:xfrm>
        </p:spPr>
        <p:txBody>
          <a:bodyPr/>
          <a:lstStyle/>
          <a:p>
            <a:r>
              <a:rPr lang="en-US" dirty="0" smtClean="0"/>
              <a:t>Technology and processes validated in upfront certification</a:t>
            </a:r>
          </a:p>
          <a:p>
            <a:r>
              <a:rPr lang="en-US" dirty="0" smtClean="0"/>
              <a:t>Beginning and ending odometer collected</a:t>
            </a:r>
          </a:p>
          <a:p>
            <a:r>
              <a:rPr lang="en-US" dirty="0" smtClean="0"/>
              <a:t>Mileage data sent to ODOT </a:t>
            </a:r>
          </a:p>
          <a:p>
            <a:pPr lvl="1"/>
            <a:r>
              <a:rPr lang="en-US" dirty="0"/>
              <a:t>F</a:t>
            </a:r>
            <a:r>
              <a:rPr lang="en-US" dirty="0" smtClean="0"/>
              <a:t>or monitoring weekly </a:t>
            </a:r>
          </a:p>
          <a:p>
            <a:pPr lvl="1"/>
            <a:r>
              <a:rPr lang="en-US" dirty="0"/>
              <a:t>C</a:t>
            </a:r>
            <a:r>
              <a:rPr lang="en-US" dirty="0" smtClean="0"/>
              <a:t>an be used to study trends and anomalies</a:t>
            </a:r>
          </a:p>
          <a:p>
            <a:r>
              <a:rPr lang="en-US" dirty="0" smtClean="0"/>
              <a:t>All error data is sent to ODOT</a:t>
            </a:r>
          </a:p>
          <a:p>
            <a:r>
              <a:rPr lang="en-US" dirty="0" smtClean="0"/>
              <a:t>ODOT has authority to audit</a:t>
            </a:r>
          </a:p>
          <a:p>
            <a:endParaRPr lang="en-US" dirty="0"/>
          </a:p>
        </p:txBody>
      </p:sp>
      <p:sp>
        <p:nvSpPr>
          <p:cNvPr id="4" name="Title 3"/>
          <p:cNvSpPr>
            <a:spLocks noGrp="1"/>
          </p:cNvSpPr>
          <p:nvPr>
            <p:ph type="title"/>
          </p:nvPr>
        </p:nvSpPr>
        <p:spPr/>
        <p:txBody>
          <a:bodyPr/>
          <a:lstStyle/>
          <a:p>
            <a:r>
              <a:rPr lang="en-US" dirty="0" smtClean="0"/>
              <a:t>Verifying Mileage data</a:t>
            </a:r>
            <a:endParaRPr lang="en-US" dirty="0"/>
          </a:p>
        </p:txBody>
      </p:sp>
      <p:pic>
        <p:nvPicPr>
          <p:cNvPr id="1026" name="Picture 2" descr="C:\Users\ODOT06B\AppData\Local\Microsoft\Windows\Temporary Internet Files\Content.IE5\2IQ9K2RA\audit-SEO-150x15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8125" y="4527475"/>
            <a:ext cx="1485900" cy="148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8040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Account Managers</a:t>
            </a:r>
            <a:endParaRPr lang="en-US"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quarter" idx="10"/>
          </p:nvPr>
        </p:nvSpPr>
        <p:spPr/>
        <p:txBody>
          <a:bodyPr/>
          <a:lstStyle/>
          <a:p>
            <a:endParaRPr lang="en-U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199" y="762000"/>
            <a:ext cx="8182357"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p:nvPr/>
        </p:nvSpPr>
        <p:spPr>
          <a:xfrm>
            <a:off x="0" y="762000"/>
            <a:ext cx="4191000" cy="3429000"/>
          </a:xfrm>
          <a:prstGeom prst="ellipse">
            <a:avLst/>
          </a:prstGeom>
          <a:solidFill>
            <a:schemeClr val="accent1">
              <a:alpha val="10000"/>
            </a:scheme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637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1000" fill="hold"/>
                                        <p:tgtEl>
                                          <p:spTgt spid="5"/>
                                        </p:tgtEl>
                                      </p:cBhvr>
                                      <p:by x="25000" y="25000"/>
                                    </p:animScale>
                                  </p:childTnLst>
                                </p:cTn>
                              </p:par>
                              <p:par>
                                <p:cTn id="12" presetID="6" presetClass="emph" presetSubtype="0" fill="hold" grpId="1" nodeType="withEffect">
                                  <p:stCondLst>
                                    <p:cond delay="0"/>
                                  </p:stCondLst>
                                  <p:childTnLst>
                                    <p:animScale>
                                      <p:cBhvr>
                                        <p:cTn id="13" dur="1000" fill="hold"/>
                                        <p:tgtEl>
                                          <p:spTgt spid="6"/>
                                        </p:tgtEl>
                                      </p:cBhvr>
                                      <p:by x="25000" y="25000"/>
                                    </p:animScale>
                                  </p:childTnLst>
                                </p:cTn>
                              </p:par>
                              <p:par>
                                <p:cTn id="14" presetID="42" presetClass="path" presetSubtype="0" accel="50000" decel="50000" fill="hold" nodeType="withEffect">
                                  <p:stCondLst>
                                    <p:cond delay="0"/>
                                  </p:stCondLst>
                                  <p:childTnLst>
                                    <p:animMotion origin="layout" path="M 4.16667E-6 0 L 0.34427 -0.33333 " pathEditMode="relative" rAng="0" ptsTypes="AA">
                                      <p:cBhvr>
                                        <p:cTn id="15" dur="1000" fill="hold"/>
                                        <p:tgtEl>
                                          <p:spTgt spid="5"/>
                                        </p:tgtEl>
                                        <p:attrNameLst>
                                          <p:attrName>ppt_x</p:attrName>
                                          <p:attrName>ppt_y</p:attrName>
                                        </p:attrNameLst>
                                      </p:cBhvr>
                                      <p:rCtr x="17205" y="-16667"/>
                                    </p:animMotion>
                                  </p:childTnLst>
                                </p:cTn>
                              </p:par>
                              <p:par>
                                <p:cTn id="16" presetID="42" presetClass="path" presetSubtype="0" accel="50000" decel="50000" fill="hold" grpId="2" nodeType="withEffect">
                                  <p:stCondLst>
                                    <p:cond delay="0"/>
                                  </p:stCondLst>
                                  <p:childTnLst>
                                    <p:animMotion origin="layout" path="M 3.33333E-6 2.94172E-6 L 0.54583 -0.22757 " pathEditMode="relative" rAng="0" ptsTypes="AA">
                                      <p:cBhvr>
                                        <p:cTn id="17" dur="1000" fill="hold"/>
                                        <p:tgtEl>
                                          <p:spTgt spid="6"/>
                                        </p:tgtEl>
                                        <p:attrNameLst>
                                          <p:attrName>ppt_x</p:attrName>
                                          <p:attrName>ppt_y</p:attrName>
                                        </p:attrNameLst>
                                      </p:cBhvr>
                                      <p:rCtr x="27292" y="-1137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 Managers</a:t>
            </a:r>
            <a:endParaRPr lang="en-US" dirty="0"/>
          </a:p>
        </p:txBody>
      </p:sp>
      <p:sp>
        <p:nvSpPr>
          <p:cNvPr id="3" name="Content Placeholder 2"/>
          <p:cNvSpPr>
            <a:spLocks noGrp="1"/>
          </p:cNvSpPr>
          <p:nvPr>
            <p:ph idx="1"/>
          </p:nvPr>
        </p:nvSpPr>
        <p:spPr/>
        <p:txBody>
          <a:bodyPr/>
          <a:lstStyle/>
          <a:p>
            <a:r>
              <a:rPr lang="en-US" dirty="0" smtClean="0"/>
              <a:t>Collect data</a:t>
            </a:r>
          </a:p>
          <a:p>
            <a:r>
              <a:rPr lang="en-US" dirty="0" smtClean="0"/>
              <a:t>Process transactions</a:t>
            </a:r>
          </a:p>
          <a:p>
            <a:r>
              <a:rPr lang="en-US" dirty="0" smtClean="0"/>
              <a:t>Manage mileage </a:t>
            </a:r>
            <a:r>
              <a:rPr lang="en-US" dirty="0"/>
              <a:t>r</a:t>
            </a:r>
            <a:r>
              <a:rPr lang="en-US" dirty="0" smtClean="0"/>
              <a:t>eporting device</a:t>
            </a:r>
          </a:p>
          <a:p>
            <a:r>
              <a:rPr lang="en-US" dirty="0" smtClean="0"/>
              <a:t>Manage RUC payer accounts</a:t>
            </a:r>
          </a:p>
          <a:p>
            <a:pPr lvl="1"/>
            <a:r>
              <a:rPr lang="en-US" dirty="0" smtClean="0"/>
              <a:t>Account setup</a:t>
            </a:r>
          </a:p>
          <a:p>
            <a:pPr lvl="1"/>
            <a:r>
              <a:rPr lang="en-US" dirty="0" smtClean="0"/>
              <a:t>Billing / Refunds</a:t>
            </a:r>
          </a:p>
          <a:p>
            <a:pPr lvl="1"/>
            <a:r>
              <a:rPr lang="en-US" dirty="0" smtClean="0"/>
              <a:t>Customer service</a:t>
            </a:r>
          </a:p>
          <a:p>
            <a:r>
              <a:rPr lang="en-US" dirty="0" smtClean="0"/>
              <a:t>Provide customer web portal</a:t>
            </a:r>
          </a:p>
          <a:p>
            <a:r>
              <a:rPr lang="en-US" dirty="0" smtClean="0"/>
              <a:t>Report and remit tax to ODOT</a:t>
            </a:r>
          </a:p>
          <a:p>
            <a:r>
              <a:rPr lang="en-US" dirty="0" smtClean="0"/>
              <a:t>Report monitoring data to ODOT</a:t>
            </a:r>
            <a:endParaRPr lang="en-US" dirty="0"/>
          </a:p>
        </p:txBody>
      </p:sp>
      <p:sp>
        <p:nvSpPr>
          <p:cNvPr id="4" name="Text Placeholder 3"/>
          <p:cNvSpPr>
            <a:spLocks noGrp="1"/>
          </p:cNvSpPr>
          <p:nvPr>
            <p:ph type="body" sz="quarter" idx="10"/>
          </p:nvPr>
        </p:nvSpPr>
        <p:spPr/>
        <p:txBody>
          <a:bodyPr/>
          <a:lstStyle/>
          <a:p>
            <a:r>
              <a:rPr lang="en-US" dirty="0" smtClean="0"/>
              <a:t>Functions of the account manager</a:t>
            </a:r>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a:spLocks noChangeAspect="1"/>
          </p:cNvSpPr>
          <p:nvPr/>
        </p:nvSpPr>
        <p:spPr>
          <a:xfrm>
            <a:off x="6553200" y="485774"/>
            <a:ext cx="1175194" cy="809625"/>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43600" y="2971800"/>
            <a:ext cx="2290762" cy="1852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5324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 Managers</a:t>
            </a:r>
            <a:endParaRPr lang="en-US" dirty="0"/>
          </a:p>
        </p:txBody>
      </p:sp>
      <p:sp>
        <p:nvSpPr>
          <p:cNvPr id="4" name="Text Placeholder 3"/>
          <p:cNvSpPr>
            <a:spLocks noGrp="1"/>
          </p:cNvSpPr>
          <p:nvPr>
            <p:ph type="body" sz="quarter" idx="10"/>
          </p:nvPr>
        </p:nvSpPr>
        <p:spPr/>
        <p:txBody>
          <a:bodyPr/>
          <a:lstStyle/>
          <a:p>
            <a:r>
              <a:rPr lang="en-US" dirty="0">
                <a:solidFill>
                  <a:srgbClr val="1C4372"/>
                </a:solidFill>
              </a:rPr>
              <a:t>The RUC Market</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a:spLocks noChangeAspect="1"/>
          </p:cNvSpPr>
          <p:nvPr/>
        </p:nvSpPr>
        <p:spPr>
          <a:xfrm>
            <a:off x="6553200" y="485774"/>
            <a:ext cx="1175194" cy="809625"/>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Diagram 10"/>
          <p:cNvGraphicFramePr/>
          <p:nvPr>
            <p:extLst>
              <p:ext uri="{D42A27DB-BD31-4B8C-83A1-F6EECF244321}">
                <p14:modId xmlns:p14="http://schemas.microsoft.com/office/powerpoint/2010/main" val="2169434108"/>
              </p:ext>
            </p:extLst>
          </p:nvPr>
        </p:nvGraphicFramePr>
        <p:xfrm>
          <a:off x="4419600" y="1905000"/>
          <a:ext cx="4495800" cy="2743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2" name="Content Placeholder 7"/>
          <p:cNvGraphicFramePr>
            <a:graphicFrameLocks/>
          </p:cNvGraphicFramePr>
          <p:nvPr>
            <p:extLst>
              <p:ext uri="{D42A27DB-BD31-4B8C-83A1-F6EECF244321}">
                <p14:modId xmlns:p14="http://schemas.microsoft.com/office/powerpoint/2010/main" val="3415790343"/>
              </p:ext>
            </p:extLst>
          </p:nvPr>
        </p:nvGraphicFramePr>
        <p:xfrm>
          <a:off x="457200" y="1828800"/>
          <a:ext cx="4191000" cy="28194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13" name="Picture 12" descr="http://elitedaily.com/wp-content/uploads/2012/05/elite-daily-stock-market.jpg"/>
          <p:cNvPicPr/>
          <p:nvPr/>
        </p:nvPicPr>
        <p:blipFill>
          <a:blip r:embed="rId14">
            <a:extLst>
              <a:ext uri="{28A0092B-C50C-407E-A947-70E740481C1C}">
                <a14:useLocalDpi xmlns:a14="http://schemas.microsoft.com/office/drawing/2010/main"/>
              </a:ext>
            </a:extLst>
          </a:blip>
          <a:srcRect/>
          <a:stretch>
            <a:fillRect/>
          </a:stretch>
        </p:blipFill>
        <p:spPr bwMode="auto">
          <a:xfrm>
            <a:off x="2478805" y="4876801"/>
            <a:ext cx="3998196" cy="1219200"/>
          </a:xfrm>
          <a:prstGeom prst="rect">
            <a:avLst/>
          </a:prstGeom>
          <a:noFill/>
          <a:ln w="19050">
            <a:solidFill>
              <a:schemeClr val="tx1"/>
            </a:solidFill>
          </a:ln>
        </p:spPr>
      </p:pic>
    </p:spTree>
    <p:extLst>
      <p:ext uri="{BB962C8B-B14F-4D97-AF65-F5344CB8AC3E}">
        <p14:creationId xmlns:p14="http://schemas.microsoft.com/office/powerpoint/2010/main" val="3068953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Account Manager compliance</a:t>
            </a:r>
            <a:endParaRPr lang="en-US" dirty="0"/>
          </a:p>
        </p:txBody>
      </p:sp>
      <p:sp>
        <p:nvSpPr>
          <p:cNvPr id="3" name="Content Placeholder 2"/>
          <p:cNvSpPr>
            <a:spLocks noGrp="1"/>
          </p:cNvSpPr>
          <p:nvPr>
            <p:ph idx="1"/>
          </p:nvPr>
        </p:nvSpPr>
        <p:spPr/>
        <p:txBody>
          <a:bodyPr/>
          <a:lstStyle/>
          <a:p>
            <a:r>
              <a:rPr lang="en-US" sz="2800" dirty="0" smtClean="0"/>
              <a:t>Up front certification</a:t>
            </a:r>
          </a:p>
          <a:p>
            <a:r>
              <a:rPr lang="en-US" sz="2800" dirty="0"/>
              <a:t>Contract</a:t>
            </a:r>
          </a:p>
          <a:p>
            <a:pPr marL="742950" lvl="2" indent="-342900"/>
            <a:r>
              <a:rPr lang="en-US" sz="2800" dirty="0"/>
              <a:t>Service level agreements</a:t>
            </a:r>
          </a:p>
          <a:p>
            <a:pPr marL="742950" lvl="2" indent="-342900"/>
            <a:r>
              <a:rPr lang="en-US" sz="2800" dirty="0"/>
              <a:t>Key performance indicators</a:t>
            </a:r>
          </a:p>
          <a:p>
            <a:r>
              <a:rPr lang="en-US" sz="2800" dirty="0"/>
              <a:t>Noncompliance impacts payments</a:t>
            </a:r>
          </a:p>
        </p:txBody>
      </p:sp>
      <p:pic>
        <p:nvPicPr>
          <p:cNvPr id="2052" name="Picture 4" descr="http://3.bp.blogspot.com/-0WBoxj2XWLk/UUSyKDkG6JI/AAAAAAAAARg/ILhu36FAgSk/s320/complianc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6403" y="4358250"/>
            <a:ext cx="2612571" cy="2286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a:spLocks noChangeAspect="1"/>
          </p:cNvSpPr>
          <p:nvPr/>
        </p:nvSpPr>
        <p:spPr>
          <a:xfrm>
            <a:off x="6553200" y="485774"/>
            <a:ext cx="1175194" cy="809625"/>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6838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466" y="228600"/>
            <a:ext cx="6019800" cy="563562"/>
          </a:xfrm>
        </p:spPr>
        <p:txBody>
          <a:bodyPr/>
          <a:lstStyle/>
          <a:p>
            <a:r>
              <a:rPr lang="en-US" dirty="0" smtClean="0"/>
              <a:t>Certification process</a:t>
            </a:r>
            <a:endParaRPr lang="en-US" dirty="0"/>
          </a:p>
        </p:txBody>
      </p:sp>
      <p:sp>
        <p:nvSpPr>
          <p:cNvPr id="3" name="Content Placeholder 2"/>
          <p:cNvSpPr>
            <a:spLocks noGrp="1"/>
          </p:cNvSpPr>
          <p:nvPr>
            <p:ph idx="1"/>
          </p:nvPr>
        </p:nvSpPr>
        <p:spPr>
          <a:xfrm>
            <a:off x="228600" y="4876800"/>
            <a:ext cx="3619501" cy="1249363"/>
          </a:xfrm>
        </p:spPr>
        <p:txBody>
          <a:bodyPr/>
          <a:lstStyle/>
          <a:p>
            <a:pPr marL="0" indent="0" algn="ctr">
              <a:buNone/>
            </a:pPr>
            <a:r>
              <a:rPr lang="en-US" dirty="0" smtClean="0"/>
              <a:t>Pre-contract</a:t>
            </a:r>
          </a:p>
        </p:txBody>
      </p:sp>
      <p:graphicFrame>
        <p:nvGraphicFramePr>
          <p:cNvPr id="6" name="Table 5"/>
          <p:cNvGraphicFramePr>
            <a:graphicFrameLocks noGrp="1"/>
          </p:cNvGraphicFramePr>
          <p:nvPr>
            <p:extLst>
              <p:ext uri="{D42A27DB-BD31-4B8C-83A1-F6EECF244321}">
                <p14:modId xmlns:p14="http://schemas.microsoft.com/office/powerpoint/2010/main" val="1542150501"/>
              </p:ext>
            </p:extLst>
          </p:nvPr>
        </p:nvGraphicFramePr>
        <p:xfrm>
          <a:off x="228600" y="2362200"/>
          <a:ext cx="3657599" cy="2362200"/>
        </p:xfrm>
        <a:graphic>
          <a:graphicData uri="http://schemas.openxmlformats.org/drawingml/2006/table">
            <a:tbl>
              <a:tblPr firstRow="1" bandRow="1">
                <a:tableStyleId>{5C22544A-7EE6-4342-B048-85BDC9FD1C3A}</a:tableStyleId>
              </a:tblPr>
              <a:tblGrid>
                <a:gridCol w="1688123"/>
                <a:gridCol w="1969476"/>
              </a:tblGrid>
              <a:tr h="818505">
                <a:tc gridSpan="2">
                  <a:txBody>
                    <a:bodyPr/>
                    <a:lstStyle/>
                    <a:p>
                      <a:pPr algn="ctr"/>
                      <a:r>
                        <a:rPr lang="en-US" sz="2400" dirty="0" smtClean="0"/>
                        <a:t>Initial</a:t>
                      </a:r>
                      <a:r>
                        <a:rPr lang="en-US" sz="2400" baseline="0" dirty="0" smtClean="0"/>
                        <a:t> Certification</a:t>
                      </a:r>
                      <a:endParaRPr lang="en-US" sz="2400" dirty="0">
                        <a:solidFill>
                          <a:schemeClr val="bg1">
                            <a:lumMod val="95000"/>
                          </a:schemeClr>
                        </a:solidFill>
                      </a:endParaRPr>
                    </a:p>
                  </a:txBody>
                  <a:tcPr>
                    <a:solidFill>
                      <a:schemeClr val="accent1">
                        <a:lumMod val="50000"/>
                      </a:schemeClr>
                    </a:solidFill>
                  </a:tcPr>
                </a:tc>
                <a:tc hMerge="1">
                  <a:txBody>
                    <a:bodyPr/>
                    <a:lstStyle/>
                    <a:p>
                      <a:endParaRPr lang="en-US" dirty="0"/>
                    </a:p>
                  </a:txBody>
                  <a:tcPr/>
                </a:tc>
              </a:tr>
              <a:tr h="457022">
                <a:tc>
                  <a:txBody>
                    <a:bodyPr/>
                    <a:lstStyle/>
                    <a:p>
                      <a:pPr algn="ctr"/>
                      <a:r>
                        <a:rPr lang="en-US" dirty="0" smtClean="0"/>
                        <a:t>Step 1</a:t>
                      </a:r>
                      <a:endParaRPr lang="en-US" dirty="0"/>
                    </a:p>
                  </a:txBody>
                  <a:tcPr/>
                </a:tc>
                <a:tc>
                  <a:txBody>
                    <a:bodyPr/>
                    <a:lstStyle/>
                    <a:p>
                      <a:pPr algn="ctr"/>
                      <a:r>
                        <a:rPr lang="en-US" dirty="0" smtClean="0"/>
                        <a:t>Step 2</a:t>
                      </a:r>
                      <a:endParaRPr lang="en-US" dirty="0"/>
                    </a:p>
                  </a:txBody>
                  <a:tcPr/>
                </a:tc>
              </a:tr>
              <a:tr h="1086673">
                <a:tc>
                  <a:txBody>
                    <a:bodyPr/>
                    <a:lstStyle/>
                    <a:p>
                      <a:pPr algn="ctr"/>
                      <a:r>
                        <a:rPr lang="en-US" dirty="0" smtClean="0"/>
                        <a:t>Submit/Review Qualification Documentation</a:t>
                      </a:r>
                      <a:endParaRPr lang="en-US" dirty="0"/>
                    </a:p>
                  </a:txBody>
                  <a:tcPr/>
                </a:tc>
                <a:tc>
                  <a:txBody>
                    <a:bodyPr/>
                    <a:lstStyle/>
                    <a:p>
                      <a:pPr algn="ctr"/>
                      <a:r>
                        <a:rPr lang="en-US" dirty="0" smtClean="0"/>
                        <a:t>Conduct/Witness  Product Demonstrations</a:t>
                      </a:r>
                      <a:endParaRPr lang="en-US"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473459141"/>
              </p:ext>
            </p:extLst>
          </p:nvPr>
        </p:nvGraphicFramePr>
        <p:xfrm>
          <a:off x="4191000" y="2362201"/>
          <a:ext cx="4648200" cy="2362200"/>
        </p:xfrm>
        <a:graphic>
          <a:graphicData uri="http://schemas.openxmlformats.org/drawingml/2006/table">
            <a:tbl>
              <a:tblPr firstRow="1" bandRow="1">
                <a:tableStyleId>{5C22544A-7EE6-4342-B048-85BDC9FD1C3A}</a:tableStyleId>
              </a:tblPr>
              <a:tblGrid>
                <a:gridCol w="1549400"/>
                <a:gridCol w="1549400"/>
                <a:gridCol w="1549400"/>
              </a:tblGrid>
              <a:tr h="835519">
                <a:tc gridSpan="3">
                  <a:txBody>
                    <a:bodyPr/>
                    <a:lstStyle/>
                    <a:p>
                      <a:pPr marL="0" algn="ctr" defTabSz="914400" rtl="0" eaLnBrk="1" latinLnBrk="0" hangingPunct="1"/>
                      <a:r>
                        <a:rPr lang="en-US" sz="2400" b="1" kern="1200" dirty="0" smtClean="0">
                          <a:solidFill>
                            <a:schemeClr val="lt1"/>
                          </a:solidFill>
                          <a:latin typeface="+mn-lt"/>
                          <a:ea typeface="+mn-ea"/>
                          <a:cs typeface="+mn-cs"/>
                        </a:rPr>
                        <a:t>Formal Certification</a:t>
                      </a:r>
                      <a:endParaRPr lang="en-US" sz="2400" b="1" kern="1200" dirty="0">
                        <a:solidFill>
                          <a:schemeClr val="lt1"/>
                        </a:solidFill>
                        <a:latin typeface="+mn-lt"/>
                        <a:ea typeface="+mn-ea"/>
                        <a:cs typeface="+mn-cs"/>
                      </a:endParaRPr>
                    </a:p>
                  </a:txBody>
                  <a:tcPr>
                    <a:solidFill>
                      <a:schemeClr val="tx2">
                        <a:lumMod val="75000"/>
                      </a:schemeClr>
                    </a:solidFill>
                  </a:tcPr>
                </a:tc>
                <a:tc hMerge="1">
                  <a:txBody>
                    <a:bodyPr/>
                    <a:lstStyle/>
                    <a:p>
                      <a:endParaRPr lang="en-US" dirty="0"/>
                    </a:p>
                  </a:txBody>
                  <a:tcPr/>
                </a:tc>
                <a:tc hMerge="1">
                  <a:txBody>
                    <a:bodyPr/>
                    <a:lstStyle/>
                    <a:p>
                      <a:endParaRPr lang="en-US" dirty="0"/>
                    </a:p>
                  </a:txBody>
                  <a:tcPr/>
                </a:tc>
              </a:tr>
              <a:tr h="476814">
                <a:tc>
                  <a:txBody>
                    <a:bodyPr/>
                    <a:lstStyle/>
                    <a:p>
                      <a:pPr algn="ctr"/>
                      <a:r>
                        <a:rPr lang="en-US" dirty="0" smtClean="0"/>
                        <a:t>Step 3</a:t>
                      </a:r>
                      <a:endParaRPr lang="en-US" dirty="0"/>
                    </a:p>
                  </a:txBody>
                  <a:tcPr/>
                </a:tc>
                <a:tc>
                  <a:txBody>
                    <a:bodyPr/>
                    <a:lstStyle/>
                    <a:p>
                      <a:pPr algn="ctr"/>
                      <a:r>
                        <a:rPr lang="en-US" dirty="0" smtClean="0"/>
                        <a:t>Step 4</a:t>
                      </a:r>
                      <a:endParaRPr lang="en-US" dirty="0"/>
                    </a:p>
                  </a:txBody>
                  <a:tcPr/>
                </a:tc>
                <a:tc>
                  <a:txBody>
                    <a:bodyPr/>
                    <a:lstStyle/>
                    <a:p>
                      <a:pPr algn="ctr"/>
                      <a:r>
                        <a:rPr lang="en-US" dirty="0" smtClean="0"/>
                        <a:t>Step 5</a:t>
                      </a:r>
                      <a:endParaRPr lang="en-US" dirty="0"/>
                    </a:p>
                  </a:txBody>
                  <a:tcPr/>
                </a:tc>
              </a:tr>
              <a:tr h="1049867">
                <a:tc>
                  <a:txBody>
                    <a:bodyPr/>
                    <a:lstStyle/>
                    <a:p>
                      <a:pPr algn="ctr"/>
                      <a:r>
                        <a:rPr lang="en-US" dirty="0" smtClean="0"/>
                        <a:t>Conduct Self</a:t>
                      </a:r>
                      <a:r>
                        <a:rPr lang="en-US" baseline="0" dirty="0" smtClean="0"/>
                        <a:t> Certification</a:t>
                      </a:r>
                      <a:endParaRPr lang="en-US" dirty="0"/>
                    </a:p>
                  </a:txBody>
                  <a:tcPr/>
                </a:tc>
                <a:tc>
                  <a:txBody>
                    <a:bodyPr/>
                    <a:lstStyle/>
                    <a:p>
                      <a:pPr algn="ctr"/>
                      <a:r>
                        <a:rPr lang="en-US" dirty="0" smtClean="0"/>
                        <a:t>Integration</a:t>
                      </a:r>
                      <a:r>
                        <a:rPr lang="en-US" baseline="0" dirty="0" smtClean="0"/>
                        <a:t> Testing</a:t>
                      </a:r>
                      <a:endParaRPr lang="en-US" dirty="0"/>
                    </a:p>
                  </a:txBody>
                  <a:tcPr/>
                </a:tc>
                <a:tc>
                  <a:txBody>
                    <a:bodyPr/>
                    <a:lstStyle/>
                    <a:p>
                      <a:pPr algn="ctr"/>
                      <a:r>
                        <a:rPr lang="en-US" dirty="0" smtClean="0"/>
                        <a:t>Systems Acceptance Testing</a:t>
                      </a:r>
                      <a:endParaRPr lang="en-US" dirty="0"/>
                    </a:p>
                  </a:txBody>
                  <a:tcPr/>
                </a:tc>
              </a:tr>
            </a:tbl>
          </a:graphicData>
        </a:graphic>
      </p:graphicFrame>
      <p:sp>
        <p:nvSpPr>
          <p:cNvPr id="8" name="Down Arrow 7"/>
          <p:cNvSpPr/>
          <p:nvPr/>
        </p:nvSpPr>
        <p:spPr>
          <a:xfrm rot="16200000">
            <a:off x="3952875" y="2402539"/>
            <a:ext cx="247653" cy="990599"/>
          </a:xfrm>
          <a:prstGeom prst="downArrow">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p:cNvSpPr txBox="1">
            <a:spLocks/>
          </p:cNvSpPr>
          <p:nvPr/>
        </p:nvSpPr>
        <p:spPr bwMode="auto">
          <a:xfrm>
            <a:off x="4275733" y="4876800"/>
            <a:ext cx="4411067"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lang="en-US" sz="2200" kern="1200">
                <a:solidFill>
                  <a:schemeClr val="tx1"/>
                </a:solidFill>
                <a:latin typeface="Century Gothic" panose="020B0502020202020204" pitchFamily="34" charset="0"/>
                <a:ea typeface="Verdana" pitchFamily="34" charset="0"/>
                <a:cs typeface="Verdana" pitchFamily="34" charset="0"/>
              </a:defRPr>
            </a:lvl1pPr>
            <a:lvl2pPr marL="742950" indent="-285750" algn="l" rtl="0" eaLnBrk="0" fontAlgn="base" hangingPunct="0">
              <a:spcBef>
                <a:spcPct val="20000"/>
              </a:spcBef>
              <a:spcAft>
                <a:spcPct val="0"/>
              </a:spcAft>
              <a:buFont typeface="Arial" panose="020B0604020202020204" pitchFamily="34" charset="0"/>
              <a:buChar char="–"/>
              <a:defRPr lang="en-US" sz="2000" kern="1200" baseline="0">
                <a:solidFill>
                  <a:schemeClr val="tx1"/>
                </a:solidFill>
                <a:latin typeface="Century Gothic" panose="020B0502020202020204" pitchFamily="34" charset="0"/>
                <a:ea typeface="Verdana" pitchFamily="34" charset="0"/>
                <a:cs typeface="Verdana" pitchFamily="34" charset="0"/>
              </a:defRPr>
            </a:lvl2pPr>
            <a:lvl3pPr marL="1143000" indent="-228600" algn="l" rtl="0" eaLnBrk="0" fontAlgn="base" hangingPunct="0">
              <a:spcBef>
                <a:spcPct val="20000"/>
              </a:spcBef>
              <a:spcAft>
                <a:spcPct val="0"/>
              </a:spcAft>
              <a:buFont typeface="Arial" panose="020B0604020202020204" pitchFamily="34" charset="0"/>
              <a:buChar char="•"/>
              <a:defRPr lang="en-US" sz="2000" kern="1200">
                <a:solidFill>
                  <a:schemeClr val="tx1"/>
                </a:solidFill>
                <a:latin typeface="Century Gothic" panose="020B0502020202020204" pitchFamily="34" charset="0"/>
                <a:ea typeface="Verdana" pitchFamily="34" charset="0"/>
                <a:cs typeface="Verdana" pitchFamily="34" charset="0"/>
              </a:defRPr>
            </a:lvl3pPr>
            <a:lvl4pPr marL="1600200" indent="-228600" algn="l" rtl="0" eaLnBrk="0" fontAlgn="base" hangingPunct="0">
              <a:spcBef>
                <a:spcPct val="20000"/>
              </a:spcBef>
              <a:spcAft>
                <a:spcPct val="0"/>
              </a:spcAft>
              <a:buFont typeface="Arial" panose="020B0604020202020204" pitchFamily="34" charset="0"/>
              <a:buChar char="–"/>
              <a:defRPr lang="en-US" sz="2800" kern="1200" dirty="0">
                <a:solidFill>
                  <a:schemeClr val="tx1"/>
                </a:solidFill>
                <a:latin typeface="Verdana" pitchFamily="34" charset="0"/>
                <a:ea typeface="Verdana" pitchFamily="34" charset="0"/>
                <a:cs typeface="Verdana" pitchFamily="34" charset="0"/>
              </a:defRPr>
            </a:lvl4pPr>
            <a:lvl5pPr marL="2057400" indent="-228600" algn="l" rtl="0" eaLnBrk="0" fontAlgn="base" hangingPunct="0">
              <a:spcBef>
                <a:spcPct val="20000"/>
              </a:spcBef>
              <a:spcAft>
                <a:spcPct val="0"/>
              </a:spcAft>
              <a:buFont typeface="Arial" panose="020B0604020202020204" pitchFamily="34" charset="0"/>
              <a:buChar char="»"/>
              <a:defRPr lang="en-US" sz="2800" kern="1200" dirty="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smtClean="0"/>
              <a:t>Post contract</a:t>
            </a:r>
          </a:p>
          <a:p>
            <a:pPr algn="ctr"/>
            <a:endParaRPr lang="en-US" dirty="0"/>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Oval 10"/>
          <p:cNvSpPr>
            <a:spLocks noChangeAspect="1"/>
          </p:cNvSpPr>
          <p:nvPr/>
        </p:nvSpPr>
        <p:spPr>
          <a:xfrm>
            <a:off x="6553200" y="485774"/>
            <a:ext cx="1175194" cy="809625"/>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2789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a:spLocks noChangeAspect="1"/>
          </p:cNvSpPr>
          <p:nvPr/>
        </p:nvSpPr>
        <p:spPr>
          <a:xfrm>
            <a:off x="6553200" y="485774"/>
            <a:ext cx="1175194" cy="809625"/>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3" name="Picture 3" descr="C:\Users\ODOT06B\AppData\Local\Microsoft\Windows\Temporary Internet Files\Content.IE5\ODPY7UBP\checklist[1].jpg"/>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50000"/>
                    </a14:imgEffect>
                    <a14:imgEffect>
                      <a14:brightnessContrast bright="20000" contrast="50000"/>
                    </a14:imgEffect>
                  </a14:imgLayer>
                </a14:imgProps>
              </a:ext>
              <a:ext uri="{28A0092B-C50C-407E-A947-70E740481C1C}">
                <a14:useLocalDpi xmlns:a14="http://schemas.microsoft.com/office/drawing/2010/main" val="0"/>
              </a:ext>
            </a:extLst>
          </a:blip>
          <a:srcRect/>
          <a:stretch>
            <a:fillRect/>
          </a:stretch>
        </p:blipFill>
        <p:spPr bwMode="auto">
          <a:xfrm rot="5400000">
            <a:off x="7132500" y="4860875"/>
            <a:ext cx="2311000" cy="1733250"/>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sz="half" idx="1"/>
          </p:nvPr>
        </p:nvSpPr>
        <p:spPr>
          <a:xfrm>
            <a:off x="457200" y="1505200"/>
            <a:ext cx="4038600" cy="4525963"/>
          </a:xfrm>
        </p:spPr>
        <p:txBody>
          <a:bodyPr/>
          <a:lstStyle/>
          <a:p>
            <a:r>
              <a:rPr lang="en-US" b="1" dirty="0" smtClean="0"/>
              <a:t>System Uptime &amp; Scheduled Maintenance</a:t>
            </a:r>
          </a:p>
          <a:p>
            <a:pPr lvl="1"/>
            <a:r>
              <a:rPr lang="en-US" dirty="0" smtClean="0"/>
              <a:t>Online service available 99.9% of a 24/7 site</a:t>
            </a:r>
          </a:p>
          <a:p>
            <a:pPr lvl="1"/>
            <a:r>
              <a:rPr lang="en-US" dirty="0" smtClean="0"/>
              <a:t>Exception for scheduled maintenance</a:t>
            </a:r>
          </a:p>
          <a:p>
            <a:r>
              <a:rPr lang="en-US" b="1" dirty="0" smtClean="0"/>
              <a:t>Change &amp; Configuration Management</a:t>
            </a:r>
          </a:p>
          <a:p>
            <a:pPr lvl="1"/>
            <a:r>
              <a:rPr lang="en-US" dirty="0" smtClean="0"/>
              <a:t>Monthly report summarizing changes, effect &amp; impact (ODOT &amp; RUC payer)</a:t>
            </a:r>
          </a:p>
        </p:txBody>
      </p:sp>
      <p:sp>
        <p:nvSpPr>
          <p:cNvPr id="3" name="Content Placeholder 2"/>
          <p:cNvSpPr>
            <a:spLocks noGrp="1"/>
          </p:cNvSpPr>
          <p:nvPr>
            <p:ph sz="half" idx="2"/>
          </p:nvPr>
        </p:nvSpPr>
        <p:spPr>
          <a:xfrm>
            <a:off x="4612575" y="1981200"/>
            <a:ext cx="4038600" cy="4525963"/>
          </a:xfrm>
        </p:spPr>
        <p:txBody>
          <a:bodyPr/>
          <a:lstStyle/>
          <a:p>
            <a:r>
              <a:rPr lang="en-US" b="1" dirty="0" smtClean="0"/>
              <a:t>Daily, Monthly, Quarterly  Reports</a:t>
            </a:r>
          </a:p>
          <a:p>
            <a:pPr lvl="1"/>
            <a:r>
              <a:rPr lang="en-US" dirty="0" smtClean="0"/>
              <a:t>VIN summary</a:t>
            </a:r>
          </a:p>
          <a:p>
            <a:pPr lvl="1"/>
            <a:r>
              <a:rPr lang="en-US" dirty="0" smtClean="0"/>
              <a:t>Errors &amp; events</a:t>
            </a:r>
          </a:p>
          <a:p>
            <a:pPr lvl="1"/>
            <a:r>
              <a:rPr lang="en-US" dirty="0" smtClean="0"/>
              <a:t>RUC revenue</a:t>
            </a:r>
          </a:p>
          <a:p>
            <a:r>
              <a:rPr lang="en-US" b="1" dirty="0" smtClean="0"/>
              <a:t>Quarterly Reports</a:t>
            </a:r>
          </a:p>
          <a:p>
            <a:pPr lvl="1"/>
            <a:r>
              <a:rPr lang="en-US" dirty="0" smtClean="0"/>
              <a:t>VIN summary</a:t>
            </a:r>
          </a:p>
          <a:p>
            <a:pPr lvl="1"/>
            <a:r>
              <a:rPr lang="en-US" dirty="0" smtClean="0"/>
              <a:t>Errors &amp; events</a:t>
            </a:r>
          </a:p>
          <a:p>
            <a:pPr lvl="1"/>
            <a:r>
              <a:rPr lang="en-US" dirty="0" smtClean="0"/>
              <a:t>RUC revenue</a:t>
            </a:r>
            <a:endParaRPr lang="en-US" dirty="0"/>
          </a:p>
        </p:txBody>
      </p:sp>
      <p:sp>
        <p:nvSpPr>
          <p:cNvPr id="4" name="Title 3"/>
          <p:cNvSpPr>
            <a:spLocks noGrp="1"/>
          </p:cNvSpPr>
          <p:nvPr>
            <p:ph type="title"/>
          </p:nvPr>
        </p:nvSpPr>
        <p:spPr/>
        <p:txBody>
          <a:bodyPr/>
          <a:lstStyle/>
          <a:p>
            <a:r>
              <a:rPr lang="en-US" dirty="0" smtClean="0"/>
              <a:t>Contract Requirements</a:t>
            </a:r>
            <a:endParaRPr lang="en-US" dirty="0"/>
          </a:p>
        </p:txBody>
      </p:sp>
      <p:sp>
        <p:nvSpPr>
          <p:cNvPr id="5" name="Text Placeholder 4"/>
          <p:cNvSpPr>
            <a:spLocks noGrp="1"/>
          </p:cNvSpPr>
          <p:nvPr>
            <p:ph type="body" sz="quarter" idx="13"/>
          </p:nvPr>
        </p:nvSpPr>
        <p:spPr/>
        <p:txBody>
          <a:bodyPr/>
          <a:lstStyle/>
          <a:p>
            <a:r>
              <a:rPr lang="en-US" dirty="0" smtClean="0"/>
              <a:t>Service Level Agreement</a:t>
            </a:r>
            <a:endParaRPr lang="en-US" dirty="0"/>
          </a:p>
        </p:txBody>
      </p:sp>
    </p:spTree>
    <p:extLst>
      <p:ext uri="{BB962C8B-B14F-4D97-AF65-F5344CB8AC3E}">
        <p14:creationId xmlns:p14="http://schemas.microsoft.com/office/powerpoint/2010/main" val="1694352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600200"/>
            <a:ext cx="4038600" cy="4525963"/>
          </a:xfrm>
        </p:spPr>
        <p:txBody>
          <a:bodyPr/>
          <a:lstStyle/>
          <a:p>
            <a:r>
              <a:rPr lang="en-US" dirty="0"/>
              <a:t>Incoming Calls</a:t>
            </a:r>
          </a:p>
          <a:p>
            <a:r>
              <a:rPr lang="en-US" dirty="0"/>
              <a:t>Email </a:t>
            </a:r>
          </a:p>
          <a:p>
            <a:r>
              <a:rPr lang="en-US" dirty="0"/>
              <a:t>Inquiry resolution</a:t>
            </a:r>
          </a:p>
          <a:p>
            <a:r>
              <a:rPr lang="en-US" dirty="0"/>
              <a:t>Escalated inquiry resolution</a:t>
            </a:r>
          </a:p>
        </p:txBody>
      </p:sp>
      <p:sp>
        <p:nvSpPr>
          <p:cNvPr id="3" name="Content Placeholder 2"/>
          <p:cNvSpPr>
            <a:spLocks noGrp="1"/>
          </p:cNvSpPr>
          <p:nvPr>
            <p:ph sz="half" idx="2"/>
          </p:nvPr>
        </p:nvSpPr>
        <p:spPr>
          <a:xfrm>
            <a:off x="5333999" y="1874837"/>
            <a:ext cx="3819525" cy="4525963"/>
          </a:xfrm>
        </p:spPr>
        <p:txBody>
          <a:bodyPr/>
          <a:lstStyle/>
          <a:p>
            <a:r>
              <a:rPr lang="en-US" dirty="0"/>
              <a:t>Monthly reporting:</a:t>
            </a:r>
          </a:p>
          <a:p>
            <a:pPr marL="742950" lvl="2" indent="-342900"/>
            <a:r>
              <a:rPr lang="en-US" sz="2200" dirty="0"/>
              <a:t>Call activity report</a:t>
            </a:r>
          </a:p>
          <a:p>
            <a:pPr marL="742950" lvl="2" indent="-342900"/>
            <a:r>
              <a:rPr lang="en-US" sz="2200" dirty="0"/>
              <a:t>Inquiry classification report (billing, program, general, MRD reporting, feedback, other</a:t>
            </a:r>
          </a:p>
          <a:p>
            <a:pPr marL="742950" lvl="2" indent="-342900"/>
            <a:r>
              <a:rPr lang="en-US" sz="2200" dirty="0"/>
              <a:t>Inquiry resolution</a:t>
            </a:r>
          </a:p>
        </p:txBody>
      </p:sp>
      <p:sp>
        <p:nvSpPr>
          <p:cNvPr id="4" name="Title 3"/>
          <p:cNvSpPr>
            <a:spLocks noGrp="1"/>
          </p:cNvSpPr>
          <p:nvPr>
            <p:ph type="title"/>
          </p:nvPr>
        </p:nvSpPr>
        <p:spPr/>
        <p:txBody>
          <a:bodyPr>
            <a:normAutofit/>
          </a:bodyPr>
          <a:lstStyle/>
          <a:p>
            <a:pPr>
              <a:spcBef>
                <a:spcPct val="20000"/>
              </a:spcBef>
            </a:pPr>
            <a:r>
              <a:rPr lang="en-US" sz="2200" b="0" dirty="0">
                <a:ea typeface="Verdana" pitchFamily="34" charset="0"/>
                <a:cs typeface="Verdana" pitchFamily="34" charset="0"/>
              </a:rPr>
              <a:t>Contract Requirements</a:t>
            </a:r>
          </a:p>
        </p:txBody>
      </p:sp>
      <p:sp>
        <p:nvSpPr>
          <p:cNvPr id="5" name="Text Placeholder 4"/>
          <p:cNvSpPr>
            <a:spLocks noGrp="1"/>
          </p:cNvSpPr>
          <p:nvPr>
            <p:ph type="body" sz="quarter" idx="13"/>
          </p:nvPr>
        </p:nvSpPr>
        <p:spPr/>
        <p:txBody>
          <a:bodyPr/>
          <a:lstStyle/>
          <a:p>
            <a:r>
              <a:rPr lang="en-US" sz="2200" dirty="0"/>
              <a:t>Key Performance Indicators</a:t>
            </a:r>
          </a:p>
        </p:txBody>
      </p:sp>
      <p:pic>
        <p:nvPicPr>
          <p:cNvPr id="7" name="Picture 4" descr="C:\Users\ODOT06B\AppData\Local\Microsoft\Windows\Temporary Internet Files\Content.IE5\FQMVN38G\Contract_Negotiationsbig[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4343400"/>
            <a:ext cx="3084963" cy="20669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al 9"/>
          <p:cNvSpPr>
            <a:spLocks noChangeAspect="1"/>
          </p:cNvSpPr>
          <p:nvPr/>
        </p:nvSpPr>
        <p:spPr>
          <a:xfrm>
            <a:off x="6553200" y="485774"/>
            <a:ext cx="1175194" cy="809625"/>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2664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ODOT</a:t>
            </a:r>
            <a:endParaRPr lang="en-US" dirty="0"/>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quarter" idx="10"/>
          </p:nvPr>
        </p:nvSpPr>
        <p:spPr/>
        <p:txBody>
          <a:bodyPr/>
          <a:lstStyle/>
          <a:p>
            <a:endParaRPr lang="en-U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199" y="762000"/>
            <a:ext cx="8182357"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p:nvPr/>
        </p:nvSpPr>
        <p:spPr>
          <a:xfrm>
            <a:off x="5105400" y="228600"/>
            <a:ext cx="3962400" cy="4419600"/>
          </a:xfrm>
          <a:prstGeom prst="ellipse">
            <a:avLst/>
          </a:prstGeom>
          <a:solidFill>
            <a:schemeClr val="accent1">
              <a:alpha val="10000"/>
            </a:scheme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962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1000" fill="hold"/>
                                        <p:tgtEl>
                                          <p:spTgt spid="5"/>
                                        </p:tgtEl>
                                      </p:cBhvr>
                                      <p:by x="25000" y="25000"/>
                                    </p:animScale>
                                  </p:childTnLst>
                                </p:cTn>
                              </p:par>
                              <p:par>
                                <p:cTn id="12" presetID="6" presetClass="emph" presetSubtype="0" fill="hold" grpId="1" nodeType="withEffect">
                                  <p:stCondLst>
                                    <p:cond delay="0"/>
                                  </p:stCondLst>
                                  <p:childTnLst>
                                    <p:animScale>
                                      <p:cBhvr>
                                        <p:cTn id="13" dur="1000" fill="hold"/>
                                        <p:tgtEl>
                                          <p:spTgt spid="6"/>
                                        </p:tgtEl>
                                      </p:cBhvr>
                                      <p:by x="25000" y="25000"/>
                                    </p:animScale>
                                  </p:childTnLst>
                                </p:cTn>
                              </p:par>
                              <p:par>
                                <p:cTn id="14" presetID="42" presetClass="path" presetSubtype="0" accel="50000" decel="50000" fill="hold" nodeType="withEffect">
                                  <p:stCondLst>
                                    <p:cond delay="0"/>
                                  </p:stCondLst>
                                  <p:childTnLst>
                                    <p:animMotion origin="layout" path="M 4.16667E-6 0 L 0.34427 -0.33333 " pathEditMode="relative" rAng="0" ptsTypes="AA">
                                      <p:cBhvr>
                                        <p:cTn id="15" dur="1000" fill="hold"/>
                                        <p:tgtEl>
                                          <p:spTgt spid="5"/>
                                        </p:tgtEl>
                                        <p:attrNameLst>
                                          <p:attrName>ppt_x</p:attrName>
                                          <p:attrName>ppt_y</p:attrName>
                                        </p:attrNameLst>
                                      </p:cBhvr>
                                      <p:rCtr x="17205" y="-16667"/>
                                    </p:animMotion>
                                  </p:childTnLst>
                                </p:cTn>
                              </p:par>
                              <p:par>
                                <p:cTn id="16" presetID="42" presetClass="path" presetSubtype="0" accel="50000" decel="50000" fill="hold" grpId="2" nodeType="withEffect">
                                  <p:stCondLst>
                                    <p:cond delay="0"/>
                                  </p:stCondLst>
                                  <p:childTnLst>
                                    <p:animMotion origin="layout" path="M 0 3.358E-6 L 0.13333 -0.22202 " pathEditMode="relative" rAng="0" ptsTypes="AA">
                                      <p:cBhvr>
                                        <p:cTn id="17" dur="1000" fill="hold"/>
                                        <p:tgtEl>
                                          <p:spTgt spid="6"/>
                                        </p:tgtEl>
                                        <p:attrNameLst>
                                          <p:attrName>ppt_x</p:attrName>
                                          <p:attrName>ppt_y</p:attrName>
                                        </p:attrNameLst>
                                      </p:cBhvr>
                                      <p:rCtr x="6667" y="-111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491041" y="1905000"/>
            <a:ext cx="3352800" cy="533400"/>
          </a:xfrm>
        </p:spPr>
        <p:txBody>
          <a:bodyPr/>
          <a:lstStyle/>
          <a:p>
            <a:r>
              <a:rPr lang="en-US" dirty="0" smtClean="0"/>
              <a:t>Operations</a:t>
            </a:r>
            <a:endParaRPr lang="en-US" dirty="0"/>
          </a:p>
        </p:txBody>
      </p:sp>
      <p:sp>
        <p:nvSpPr>
          <p:cNvPr id="3" name="Text Placeholder 2"/>
          <p:cNvSpPr>
            <a:spLocks noGrp="1"/>
          </p:cNvSpPr>
          <p:nvPr>
            <p:ph type="body" sz="quarter" idx="11"/>
          </p:nvPr>
        </p:nvSpPr>
        <p:spPr>
          <a:xfrm>
            <a:off x="4724400" y="2438400"/>
            <a:ext cx="4191000" cy="2819400"/>
          </a:xfrm>
        </p:spPr>
        <p:txBody>
          <a:bodyPr/>
          <a:lstStyle/>
          <a:p>
            <a:r>
              <a:rPr lang="en-US" dirty="0" smtClean="0"/>
              <a:t>ODOT will have 5 staff to perform program functions</a:t>
            </a:r>
            <a:endParaRPr lang="en-US" dirty="0"/>
          </a:p>
        </p:txBody>
      </p:sp>
      <p:pic>
        <p:nvPicPr>
          <p:cNvPr id="6" name="Picture 2" descr="C:\Users\ODOT06B\AppData\Local\Microsoft\Windows\Temporary Internet Files\Content.IE5\2IQ9K2RA\teamwork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38200" y="2057400"/>
            <a:ext cx="2956048" cy="2956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7851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900" dirty="0" smtClean="0"/>
              <a:t>Motivations for Change in Road Funding</a:t>
            </a:r>
            <a:endParaRPr lang="en-US" sz="2900" dirty="0"/>
          </a:p>
        </p:txBody>
      </p:sp>
      <p:sp>
        <p:nvSpPr>
          <p:cNvPr id="3" name="Text Placeholder 2"/>
          <p:cNvSpPr>
            <a:spLocks noGrp="1"/>
          </p:cNvSpPr>
          <p:nvPr>
            <p:ph type="body" sz="quarter" idx="10"/>
          </p:nvPr>
        </p:nvSpPr>
        <p:spPr/>
        <p:txBody>
          <a:bodyPr/>
          <a:lstStyle/>
          <a:p>
            <a:r>
              <a:rPr lang="en-US" sz="2400" dirty="0" smtClean="0"/>
              <a:t>Declining revenue &amp; increasing unfairness of fuel tax</a:t>
            </a:r>
          </a:p>
          <a:p>
            <a:endParaRPr lang="en-US" sz="2400" dirty="0"/>
          </a:p>
        </p:txBody>
      </p:sp>
      <p:sp>
        <p:nvSpPr>
          <p:cNvPr id="7" name="Text Placeholder 6"/>
          <p:cNvSpPr>
            <a:spLocks noGrp="1"/>
          </p:cNvSpPr>
          <p:nvPr>
            <p:ph type="body" sz="quarter" idx="15"/>
          </p:nvPr>
        </p:nvSpPr>
        <p:spPr/>
        <p:txBody>
          <a:bodyPr/>
          <a:lstStyle/>
          <a:p>
            <a:pPr algn="ctr"/>
            <a:r>
              <a:rPr lang="en-US" dirty="0" smtClean="0"/>
              <a:t>Changes to nation’s vehicle fleet</a:t>
            </a:r>
            <a:endParaRPr lang="en-US" dirty="0"/>
          </a:p>
        </p:txBody>
      </p:sp>
      <p:sp>
        <p:nvSpPr>
          <p:cNvPr id="8" name="Text Placeholder 7"/>
          <p:cNvSpPr>
            <a:spLocks noGrp="1"/>
          </p:cNvSpPr>
          <p:nvPr>
            <p:ph type="body" sz="quarter" idx="16"/>
          </p:nvPr>
        </p:nvSpPr>
        <p:spPr/>
        <p:txBody>
          <a:bodyPr/>
          <a:lstStyle/>
          <a:p>
            <a:pPr algn="ctr"/>
            <a:r>
              <a:rPr lang="en-US" dirty="0" smtClean="0"/>
              <a:t>CAFE standard to 54.5 MPG by 2025</a:t>
            </a:r>
            <a:endParaRPr lang="en-US" dirty="0"/>
          </a:p>
        </p:txBody>
      </p:sp>
      <p:sp>
        <p:nvSpPr>
          <p:cNvPr id="9" name="Text Placeholder 8"/>
          <p:cNvSpPr>
            <a:spLocks noGrp="1"/>
          </p:cNvSpPr>
          <p:nvPr>
            <p:ph type="body" sz="quarter" idx="17"/>
          </p:nvPr>
        </p:nvSpPr>
        <p:spPr/>
        <p:txBody>
          <a:bodyPr/>
          <a:lstStyle/>
          <a:p>
            <a:pPr algn="ctr"/>
            <a:r>
              <a:rPr lang="en-US" dirty="0" smtClean="0"/>
              <a:t>Societal inequity resulting from new vehicle purchases</a:t>
            </a:r>
            <a:endParaRPr lang="en-US" dirty="0"/>
          </a:p>
        </p:txBody>
      </p:sp>
      <p:pic>
        <p:nvPicPr>
          <p:cNvPr id="11" name="Content Placeholder 10" descr="http://www.gmcinthenews.com/wp-content/uploads/2010/03/equinox-fuel-cell.jpg"/>
          <p:cNvPicPr>
            <a:picLocks noGrp="1"/>
          </p:cNvPicPr>
          <p:nvPr>
            <p:ph sz="quarter" idx="13"/>
          </p:nvPr>
        </p:nvPicPr>
        <p:blipFill>
          <a:blip r:embed="rId3" cstate="print">
            <a:extLst>
              <a:ext uri="{28A0092B-C50C-407E-A947-70E740481C1C}">
                <a14:useLocalDpi xmlns:a14="http://schemas.microsoft.com/office/drawing/2010/main"/>
              </a:ext>
            </a:extLst>
          </a:blip>
          <a:srcRect/>
          <a:stretch>
            <a:fillRect/>
          </a:stretch>
        </p:blipFill>
        <p:spPr bwMode="auto">
          <a:xfrm>
            <a:off x="3352800" y="1882015"/>
            <a:ext cx="2514600" cy="1885951"/>
          </a:xfrm>
          <a:prstGeom prst="rect">
            <a:avLst/>
          </a:prstGeom>
          <a:noFill/>
          <a:ln w="15875">
            <a:noFill/>
          </a:ln>
        </p:spPr>
      </p:pic>
      <p:pic>
        <p:nvPicPr>
          <p:cNvPr id="15" name="Content Placeholder 14" descr="http://www.inhabitat.com/wp-content/uploads/tatanano-ed01.jpg"/>
          <p:cNvPicPr>
            <a:picLocks noGrp="1"/>
          </p:cNvPicPr>
          <p:nvPr>
            <p:ph sz="quarter" idx="12"/>
          </p:nvPr>
        </p:nvPicPr>
        <p:blipFill rotWithShape="1">
          <a:blip r:embed="rId4" cstate="print">
            <a:extLst>
              <a:ext uri="{28A0092B-C50C-407E-A947-70E740481C1C}">
                <a14:useLocalDpi xmlns:a14="http://schemas.microsoft.com/office/drawing/2010/main"/>
              </a:ext>
            </a:extLst>
          </a:blip>
          <a:srcRect/>
          <a:stretch/>
        </p:blipFill>
        <p:spPr bwMode="auto">
          <a:xfrm>
            <a:off x="457200" y="1879117"/>
            <a:ext cx="2514600" cy="1891747"/>
          </a:xfrm>
          <a:prstGeom prst="rect">
            <a:avLst/>
          </a:prstGeom>
          <a:noFill/>
          <a:ln w="15875">
            <a:noFill/>
          </a:ln>
        </p:spPr>
      </p:pic>
      <p:pic>
        <p:nvPicPr>
          <p:cNvPr id="16" name="Content Placeholder 15" descr="http://www.hybridcarmodels.com/wp-content/uploads/2013/04/hybrid-car-advantages.jpg"/>
          <p:cNvPicPr>
            <a:picLocks noGrp="1"/>
          </p:cNvPicPr>
          <p:nvPr>
            <p:ph sz="quarter" idx="14"/>
          </p:nvPr>
        </p:nvPicPr>
        <p:blipFill>
          <a:blip r:embed="rId5" cstate="print">
            <a:extLst>
              <a:ext uri="{28A0092B-C50C-407E-A947-70E740481C1C}">
                <a14:useLocalDpi xmlns:a14="http://schemas.microsoft.com/office/drawing/2010/main"/>
              </a:ext>
            </a:extLst>
          </a:blip>
          <a:srcRect/>
          <a:stretch>
            <a:fillRect/>
          </a:stretch>
        </p:blipFill>
        <p:spPr bwMode="auto">
          <a:xfrm>
            <a:off x="6324600" y="2116049"/>
            <a:ext cx="2508903" cy="1417883"/>
          </a:xfrm>
          <a:prstGeom prst="rect">
            <a:avLst/>
          </a:prstGeom>
          <a:noFill/>
          <a:ln w="15875">
            <a:noFill/>
          </a:ln>
        </p:spPr>
      </p:pic>
    </p:spTree>
    <p:extLst>
      <p:ext uri="{BB962C8B-B14F-4D97-AF65-F5344CB8AC3E}">
        <p14:creationId xmlns:p14="http://schemas.microsoft.com/office/powerpoint/2010/main" val="66328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fade">
                                      <p:cBhvr>
                                        <p:cTn id="18"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ODOT Operations</a:t>
            </a:r>
            <a:endParaRPr lang="en-US" dirty="0"/>
          </a:p>
        </p:txBody>
      </p:sp>
      <p:sp>
        <p:nvSpPr>
          <p:cNvPr id="8" name="TextBox 7"/>
          <p:cNvSpPr txBox="1"/>
          <p:nvPr/>
        </p:nvSpPr>
        <p:spPr>
          <a:xfrm>
            <a:off x="638175" y="1295400"/>
            <a:ext cx="7772400" cy="4154984"/>
          </a:xfrm>
          <a:prstGeom prst="rect">
            <a:avLst/>
          </a:prstGeom>
          <a:noFill/>
        </p:spPr>
        <p:txBody>
          <a:bodyPr wrap="square" rtlCol="0">
            <a:spAutoFit/>
          </a:bodyPr>
          <a:lstStyle/>
          <a:p>
            <a:r>
              <a:rPr lang="en-US" sz="2400" b="1" dirty="0" smtClean="0"/>
              <a:t>Processes for:</a:t>
            </a:r>
          </a:p>
          <a:p>
            <a:r>
              <a:rPr lang="en-US" sz="2400" b="1" dirty="0" smtClean="0"/>
              <a:t> </a:t>
            </a:r>
          </a:p>
          <a:p>
            <a:pPr marL="342900" indent="-342900">
              <a:buFont typeface="Arial" panose="020B0604020202020204" pitchFamily="34" charset="0"/>
              <a:buChar char="•"/>
            </a:pPr>
            <a:r>
              <a:rPr lang="en-US" sz="2400" dirty="0" smtClean="0"/>
              <a:t>Compliance</a:t>
            </a:r>
          </a:p>
          <a:p>
            <a:endParaRPr lang="en-US" sz="2400" dirty="0"/>
          </a:p>
          <a:p>
            <a:pPr marL="342900" indent="-342900">
              <a:buFont typeface="Arial" panose="020B0604020202020204" pitchFamily="34" charset="0"/>
              <a:buChar char="•"/>
            </a:pPr>
            <a:r>
              <a:rPr lang="en-US" sz="2400" dirty="0" smtClean="0"/>
              <a:t>Contract Administration</a:t>
            </a:r>
          </a:p>
          <a:p>
            <a:endParaRPr lang="en-US" sz="2400" dirty="0" smtClean="0"/>
          </a:p>
          <a:p>
            <a:pPr marL="342900" indent="-342900">
              <a:buFont typeface="Arial" panose="020B0604020202020204" pitchFamily="34" charset="0"/>
              <a:buChar char="•"/>
            </a:pPr>
            <a:r>
              <a:rPr lang="en-US" sz="2400" dirty="0" smtClean="0"/>
              <a:t>Accounting </a:t>
            </a:r>
          </a:p>
          <a:p>
            <a:endParaRPr lang="en-US" sz="2400" dirty="0" smtClean="0"/>
          </a:p>
          <a:p>
            <a:pPr marL="342900" indent="-342900">
              <a:buFont typeface="Arial" panose="020B0604020202020204" pitchFamily="34" charset="0"/>
              <a:buChar char="•"/>
            </a:pPr>
            <a:r>
              <a:rPr lang="en-US" sz="2400" dirty="0"/>
              <a:t>P</a:t>
            </a:r>
            <a:r>
              <a:rPr lang="en-US" sz="2400" dirty="0" smtClean="0"/>
              <a:t>rogram management</a:t>
            </a:r>
          </a:p>
          <a:p>
            <a:r>
              <a:rPr lang="en-US" sz="2400" dirty="0" smtClean="0"/>
              <a:t> </a:t>
            </a:r>
          </a:p>
          <a:p>
            <a:pPr marL="342900" indent="-342900">
              <a:buFont typeface="Arial" panose="020B0604020202020204" pitchFamily="34" charset="0"/>
              <a:buChar char="•"/>
            </a:pPr>
            <a:r>
              <a:rPr lang="en-US" sz="2400" dirty="0" smtClean="0"/>
              <a:t>Volunteer &amp; Public Engagement</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a:spLocks noChangeAspect="1"/>
          </p:cNvSpPr>
          <p:nvPr/>
        </p:nvSpPr>
        <p:spPr>
          <a:xfrm>
            <a:off x="7728394" y="304800"/>
            <a:ext cx="1187006" cy="1038226"/>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7" descr="C:\Users\isd826\AppData\Local\Microsoft\Windows\Temporary Internet Files\Content.IE5\ARP3DRHQ\MC910216329[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62400" y="2362200"/>
            <a:ext cx="5059599"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2815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304800" y="2274739"/>
            <a:ext cx="2971800" cy="2209800"/>
          </a:xfrm>
        </p:spPr>
        <p:txBody>
          <a:bodyPr/>
          <a:lstStyle/>
          <a:p>
            <a:r>
              <a:rPr lang="en-US" b="1" dirty="0" smtClean="0">
                <a:solidFill>
                  <a:srgbClr val="FFFF00"/>
                </a:solidFill>
                <a:latin typeface="Century Gothic" panose="020B0502020202020204" pitchFamily="34" charset="0"/>
              </a:rPr>
              <a:t>Now</a:t>
            </a:r>
          </a:p>
          <a:p>
            <a:endParaRPr lang="en-US" sz="2000" dirty="0" smtClean="0">
              <a:latin typeface="Century Gothic" panose="020B0502020202020204" pitchFamily="34" charset="0"/>
            </a:endParaRPr>
          </a:p>
          <a:p>
            <a:r>
              <a:rPr lang="en-US" sz="2000" dirty="0" smtClean="0">
                <a:latin typeface="Century Gothic" panose="020B0502020202020204" pitchFamily="34" charset="0"/>
              </a:rPr>
              <a:t>Very little</a:t>
            </a:r>
          </a:p>
        </p:txBody>
      </p:sp>
      <p:sp>
        <p:nvSpPr>
          <p:cNvPr id="3" name="Text Placeholder 2"/>
          <p:cNvSpPr>
            <a:spLocks noGrp="1"/>
          </p:cNvSpPr>
          <p:nvPr>
            <p:ph type="body" sz="quarter" idx="16"/>
          </p:nvPr>
        </p:nvSpPr>
        <p:spPr>
          <a:xfrm>
            <a:off x="3124200" y="2234984"/>
            <a:ext cx="2819400" cy="2438400"/>
          </a:xfrm>
        </p:spPr>
        <p:txBody>
          <a:bodyPr/>
          <a:lstStyle/>
          <a:p>
            <a:r>
              <a:rPr lang="en-US" b="1" dirty="0" smtClean="0">
                <a:solidFill>
                  <a:srgbClr val="FFFF00"/>
                </a:solidFill>
                <a:latin typeface="Century Gothic" panose="020B0502020202020204" pitchFamily="34" charset="0"/>
              </a:rPr>
              <a:t>Vs.</a:t>
            </a:r>
          </a:p>
          <a:p>
            <a:endParaRPr lang="en-US" sz="2000" dirty="0" smtClean="0">
              <a:latin typeface="Century Gothic" panose="020B0502020202020204" pitchFamily="34" charset="0"/>
            </a:endParaRPr>
          </a:p>
          <a:p>
            <a:r>
              <a:rPr lang="en-US" sz="2000" dirty="0" smtClean="0">
                <a:latin typeface="Century Gothic" panose="020B0502020202020204" pitchFamily="34" charset="0"/>
              </a:rPr>
              <a:t>Requires experience with operations</a:t>
            </a:r>
            <a:endParaRPr lang="en-US" sz="2000" dirty="0">
              <a:latin typeface="Century Gothic" panose="020B0502020202020204" pitchFamily="34" charset="0"/>
            </a:endParaRPr>
          </a:p>
          <a:p>
            <a:endParaRPr lang="en-US" b="1" dirty="0" smtClean="0">
              <a:solidFill>
                <a:srgbClr val="FFFF00"/>
              </a:solidFill>
              <a:latin typeface="Century Gothic" panose="020B0502020202020204" pitchFamily="34" charset="0"/>
            </a:endParaRPr>
          </a:p>
        </p:txBody>
      </p:sp>
      <p:sp>
        <p:nvSpPr>
          <p:cNvPr id="4" name="Text Placeholder 3"/>
          <p:cNvSpPr>
            <a:spLocks noGrp="1"/>
          </p:cNvSpPr>
          <p:nvPr>
            <p:ph type="body" sz="quarter" idx="17"/>
          </p:nvPr>
        </p:nvSpPr>
        <p:spPr>
          <a:xfrm>
            <a:off x="6172200" y="2266788"/>
            <a:ext cx="2514600" cy="2209800"/>
          </a:xfrm>
        </p:spPr>
        <p:txBody>
          <a:bodyPr/>
          <a:lstStyle/>
          <a:p>
            <a:r>
              <a:rPr lang="en-US" b="1" dirty="0" smtClean="0">
                <a:solidFill>
                  <a:srgbClr val="FFFF00"/>
                </a:solidFill>
                <a:latin typeface="Century Gothic" panose="020B0502020202020204" pitchFamily="34" charset="0"/>
              </a:rPr>
              <a:t>Future</a:t>
            </a:r>
          </a:p>
          <a:p>
            <a:endParaRPr lang="en-US" dirty="0" smtClean="0">
              <a:latin typeface="Century Gothic" panose="020B0502020202020204" pitchFamily="34" charset="0"/>
            </a:endParaRPr>
          </a:p>
          <a:p>
            <a:r>
              <a:rPr lang="en-US" dirty="0" smtClean="0">
                <a:latin typeface="Century Gothic" panose="020B0502020202020204" pitchFamily="34" charset="0"/>
              </a:rPr>
              <a:t>???</a:t>
            </a:r>
            <a:endParaRPr lang="en-US" dirty="0">
              <a:latin typeface="Century Gothic" panose="020B0502020202020204" pitchFamily="34" charset="0"/>
            </a:endParaRPr>
          </a:p>
          <a:p>
            <a:endParaRPr lang="en-US" dirty="0">
              <a:latin typeface="Century Gothic" panose="020B0502020202020204" pitchFamily="34" charset="0"/>
            </a:endParaRPr>
          </a:p>
          <a:p>
            <a:endParaRPr lang="en-US" dirty="0">
              <a:latin typeface="Century Gothic" panose="020B0502020202020204" pitchFamily="34" charset="0"/>
            </a:endParaRPr>
          </a:p>
        </p:txBody>
      </p:sp>
      <p:sp>
        <p:nvSpPr>
          <p:cNvPr id="6" name="Title 1"/>
          <p:cNvSpPr txBox="1">
            <a:spLocks/>
          </p:cNvSpPr>
          <p:nvPr/>
        </p:nvSpPr>
        <p:spPr>
          <a:xfrm>
            <a:off x="722313" y="4648200"/>
            <a:ext cx="7772400" cy="981075"/>
          </a:xfrm>
          <a:prstGeom prst="rect">
            <a:avLst/>
          </a:prstGeom>
        </p:spPr>
        <p:txBody>
          <a:bodyPr/>
          <a:lstStyle>
            <a:lvl1pPr algn="l" rtl="0" eaLnBrk="0" fontAlgn="base" hangingPunct="0">
              <a:spcBef>
                <a:spcPct val="0"/>
              </a:spcBef>
              <a:spcAft>
                <a:spcPct val="0"/>
              </a:spcAft>
              <a:defRPr lang="en-US" sz="2800" b="1" i="0" kern="1200" dirty="0">
                <a:solidFill>
                  <a:schemeClr val="tx1"/>
                </a:solidFill>
                <a:effectLst/>
                <a:latin typeface="Century Gothic" panose="020B0502020202020204" pitchFamily="34" charset="0"/>
                <a:ea typeface="+mj-ea"/>
                <a:cs typeface="+mj-cs"/>
              </a:defRPr>
            </a:lvl1pPr>
            <a:lvl2pPr algn="ctr" rtl="0" eaLnBrk="0" fontAlgn="base" hangingPunct="0">
              <a:spcBef>
                <a:spcPct val="0"/>
              </a:spcBef>
              <a:spcAft>
                <a:spcPct val="0"/>
              </a:spcAft>
              <a:defRPr sz="3200" b="1" i="1">
                <a:solidFill>
                  <a:schemeClr val="tx1"/>
                </a:solidFill>
                <a:latin typeface="Georgia" pitchFamily="18" charset="0"/>
              </a:defRPr>
            </a:lvl2pPr>
            <a:lvl3pPr algn="ctr" rtl="0" eaLnBrk="0" fontAlgn="base" hangingPunct="0">
              <a:spcBef>
                <a:spcPct val="0"/>
              </a:spcBef>
              <a:spcAft>
                <a:spcPct val="0"/>
              </a:spcAft>
              <a:defRPr sz="3200" b="1" i="1">
                <a:solidFill>
                  <a:schemeClr val="tx1"/>
                </a:solidFill>
                <a:latin typeface="Georgia" pitchFamily="18" charset="0"/>
              </a:defRPr>
            </a:lvl3pPr>
            <a:lvl4pPr algn="ctr" rtl="0" eaLnBrk="0" fontAlgn="base" hangingPunct="0">
              <a:spcBef>
                <a:spcPct val="0"/>
              </a:spcBef>
              <a:spcAft>
                <a:spcPct val="0"/>
              </a:spcAft>
              <a:defRPr sz="3200" b="1" i="1">
                <a:solidFill>
                  <a:schemeClr val="tx1"/>
                </a:solidFill>
                <a:latin typeface="Georgia" pitchFamily="18" charset="0"/>
              </a:defRPr>
            </a:lvl4pPr>
            <a:lvl5pPr algn="ctr" rtl="0" eaLnBrk="0" fontAlgn="base" hangingPunct="0">
              <a:spcBef>
                <a:spcPct val="0"/>
              </a:spcBef>
              <a:spcAft>
                <a:spcPct val="0"/>
              </a:spcAft>
              <a:defRPr sz="3200" b="1" i="1">
                <a:solidFill>
                  <a:schemeClr val="tx1"/>
                </a:solidFill>
                <a:latin typeface="Georgia" pitchFamily="18" charset="0"/>
              </a:defRPr>
            </a:lvl5pPr>
            <a:lvl6pPr marL="457200" algn="ctr" rtl="0" fontAlgn="base">
              <a:spcBef>
                <a:spcPct val="0"/>
              </a:spcBef>
              <a:spcAft>
                <a:spcPct val="0"/>
              </a:spcAft>
              <a:defRPr sz="3200" b="1" i="1">
                <a:solidFill>
                  <a:schemeClr val="tx1"/>
                </a:solidFill>
                <a:latin typeface="Georgia" pitchFamily="18" charset="0"/>
              </a:defRPr>
            </a:lvl6pPr>
            <a:lvl7pPr marL="914400" algn="ctr" rtl="0" fontAlgn="base">
              <a:spcBef>
                <a:spcPct val="0"/>
              </a:spcBef>
              <a:spcAft>
                <a:spcPct val="0"/>
              </a:spcAft>
              <a:defRPr sz="3200" b="1" i="1">
                <a:solidFill>
                  <a:schemeClr val="tx1"/>
                </a:solidFill>
                <a:latin typeface="Georgia" pitchFamily="18" charset="0"/>
              </a:defRPr>
            </a:lvl7pPr>
            <a:lvl8pPr marL="1371600" algn="ctr" rtl="0" fontAlgn="base">
              <a:spcBef>
                <a:spcPct val="0"/>
              </a:spcBef>
              <a:spcAft>
                <a:spcPct val="0"/>
              </a:spcAft>
              <a:defRPr sz="3200" b="1" i="1">
                <a:solidFill>
                  <a:schemeClr val="tx1"/>
                </a:solidFill>
                <a:latin typeface="Georgia" pitchFamily="18" charset="0"/>
              </a:defRPr>
            </a:lvl8pPr>
            <a:lvl9pPr marL="1828800" algn="ctr" rtl="0" fontAlgn="base">
              <a:spcBef>
                <a:spcPct val="0"/>
              </a:spcBef>
              <a:spcAft>
                <a:spcPct val="0"/>
              </a:spcAft>
              <a:defRPr sz="3200" b="1" i="1">
                <a:solidFill>
                  <a:schemeClr val="tx1"/>
                </a:solidFill>
                <a:latin typeface="Georgia" pitchFamily="18" charset="0"/>
              </a:defRPr>
            </a:lvl9pPr>
          </a:lstStyle>
          <a:p>
            <a:pPr algn="ctr"/>
            <a:endParaRPr lang="en-US" dirty="0" smtClean="0"/>
          </a:p>
          <a:p>
            <a:pPr algn="ctr"/>
            <a:r>
              <a:rPr lang="en-US" dirty="0" smtClean="0">
                <a:solidFill>
                  <a:srgbClr val="0000CC"/>
                </a:solidFill>
              </a:rPr>
              <a:t>Penalties </a:t>
            </a:r>
            <a:r>
              <a:rPr lang="en-US" dirty="0">
                <a:solidFill>
                  <a:srgbClr val="0000CC"/>
                </a:solidFill>
              </a:rPr>
              <a:t>and </a:t>
            </a:r>
            <a:r>
              <a:rPr lang="en-US" dirty="0" smtClean="0">
                <a:solidFill>
                  <a:srgbClr val="0000CC"/>
                </a:solidFill>
              </a:rPr>
              <a:t>interest</a:t>
            </a:r>
            <a:endParaRPr lang="en-US" dirty="0">
              <a:solidFill>
                <a:srgbClr val="0000CC"/>
              </a:solidFill>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Oval 8"/>
          <p:cNvSpPr>
            <a:spLocks noChangeAspect="1"/>
          </p:cNvSpPr>
          <p:nvPr/>
        </p:nvSpPr>
        <p:spPr>
          <a:xfrm>
            <a:off x="7728394" y="304800"/>
            <a:ext cx="1187006" cy="1038226"/>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9" name="Picture 3" descr="C:\Users\ODOT06B\AppData\Local\Microsoft\Windows\Temporary Internet Files\Content.IE5\KKU56YW5\scott_kirkwood_scales[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401801" y="185801"/>
            <a:ext cx="2418081" cy="1895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259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763000" cy="914400"/>
          </a:xfrm>
        </p:spPr>
        <p:txBody>
          <a:bodyPr/>
          <a:lstStyle/>
          <a:p>
            <a:r>
              <a:rPr lang="en-US" dirty="0" smtClean="0"/>
              <a:t>Many applications used for RUC</a:t>
            </a:r>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4800" y="1451837"/>
            <a:ext cx="8391525" cy="4872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295400" y="6172200"/>
            <a:ext cx="4053354" cy="369332"/>
          </a:xfrm>
          <a:prstGeom prst="rect">
            <a:avLst/>
          </a:prstGeom>
          <a:noFill/>
        </p:spPr>
        <p:txBody>
          <a:bodyPr wrap="none" rtlCol="0">
            <a:spAutoFit/>
          </a:bodyPr>
          <a:lstStyle/>
          <a:p>
            <a:r>
              <a:rPr lang="en-US" dirty="0" smtClean="0"/>
              <a:t>Built on ODOT standard infrastructure</a:t>
            </a:r>
            <a:endParaRPr lang="en-US" dirty="0"/>
          </a:p>
        </p:txBody>
      </p:sp>
      <p:pic>
        <p:nvPicPr>
          <p:cNvPr id="7"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a:spLocks noChangeAspect="1"/>
          </p:cNvSpPr>
          <p:nvPr/>
        </p:nvSpPr>
        <p:spPr>
          <a:xfrm>
            <a:off x="7728394" y="304800"/>
            <a:ext cx="1187006" cy="1038226"/>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11160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RUC Administration Subsystem</a:t>
            </a:r>
            <a:endParaRPr lang="en-US" dirty="0"/>
          </a:p>
        </p:txBody>
      </p:sp>
      <p:sp>
        <p:nvSpPr>
          <p:cNvPr id="4" name="Text Placeholder 3"/>
          <p:cNvSpPr>
            <a:spLocks noGrp="1"/>
          </p:cNvSpPr>
          <p:nvPr>
            <p:ph type="body" sz="quarter" idx="10"/>
          </p:nvPr>
        </p:nvSpPr>
        <p:spPr/>
        <p:txBody>
          <a:bodyPr/>
          <a:lstStyle/>
          <a:p>
            <a:r>
              <a:rPr lang="en-US" dirty="0" smtClean="0"/>
              <a:t>ODOTs RUC specific – Custom developed application</a:t>
            </a:r>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a:spLocks noChangeAspect="1"/>
          </p:cNvSpPr>
          <p:nvPr/>
        </p:nvSpPr>
        <p:spPr>
          <a:xfrm>
            <a:off x="7728394" y="304800"/>
            <a:ext cx="1187006" cy="1038226"/>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77377" y="1447800"/>
            <a:ext cx="5223423"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9497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Interface to DMV</a:t>
            </a:r>
            <a:endParaRPr lang="en-US" dirty="0"/>
          </a:p>
        </p:txBody>
      </p:sp>
      <p:sp>
        <p:nvSpPr>
          <p:cNvPr id="4" name="Text Placeholder 3"/>
          <p:cNvSpPr>
            <a:spLocks noGrp="1"/>
          </p:cNvSpPr>
          <p:nvPr>
            <p:ph type="body" sz="quarter" idx="10"/>
          </p:nvPr>
        </p:nvSpPr>
        <p:spPr/>
        <p:txBody>
          <a:bodyPr/>
          <a:lstStyle/>
          <a:p>
            <a:r>
              <a:rPr lang="en-US" dirty="0" smtClean="0"/>
              <a:t>Required to validate registration</a:t>
            </a:r>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05600" y="447675"/>
            <a:ext cx="2045589"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 5"/>
          <p:cNvSpPr>
            <a:spLocks noChangeAspect="1"/>
          </p:cNvSpPr>
          <p:nvPr/>
        </p:nvSpPr>
        <p:spPr>
          <a:xfrm>
            <a:off x="7728394" y="304800"/>
            <a:ext cx="1187006" cy="1038226"/>
          </a:xfrm>
          <a:prstGeom prst="ellipse">
            <a:avLst/>
          </a:prstGeom>
          <a:solidFill>
            <a:schemeClr val="accent1">
              <a:alpha val="1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90600" y="1524000"/>
            <a:ext cx="6737794" cy="5185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4132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648200"/>
            <a:ext cx="7772400" cy="981075"/>
          </a:xfrm>
        </p:spPr>
        <p:txBody>
          <a:bodyPr/>
          <a:lstStyle/>
          <a:p>
            <a:r>
              <a:rPr lang="en-US" dirty="0" smtClean="0"/>
              <a:t>Communications</a:t>
            </a:r>
            <a:endParaRPr lang="en-US" dirty="0"/>
          </a:p>
        </p:txBody>
      </p:sp>
    </p:spTree>
    <p:extLst>
      <p:ext uri="{BB962C8B-B14F-4D97-AF65-F5344CB8AC3E}">
        <p14:creationId xmlns:p14="http://schemas.microsoft.com/office/powerpoint/2010/main" val="3241209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457200" y="2246245"/>
            <a:ext cx="2514600" cy="2209800"/>
          </a:xfrm>
        </p:spPr>
        <p:txBody>
          <a:bodyPr/>
          <a:lstStyle/>
          <a:p>
            <a:r>
              <a:rPr lang="en-US" b="1" dirty="0" smtClean="0">
                <a:solidFill>
                  <a:srgbClr val="FFFF00"/>
                </a:solidFill>
              </a:rPr>
              <a:t>WHO</a:t>
            </a:r>
          </a:p>
          <a:p>
            <a:r>
              <a:rPr lang="en-US" dirty="0" smtClean="0"/>
              <a:t>Communications</a:t>
            </a:r>
          </a:p>
          <a:p>
            <a:r>
              <a:rPr lang="en-US" dirty="0" smtClean="0"/>
              <a:t>Contracted services (PRR)</a:t>
            </a:r>
          </a:p>
          <a:p>
            <a:r>
              <a:rPr lang="en-US" dirty="0" smtClean="0"/>
              <a:t>Project team</a:t>
            </a:r>
          </a:p>
        </p:txBody>
      </p:sp>
      <p:sp>
        <p:nvSpPr>
          <p:cNvPr id="3" name="Text Placeholder 2"/>
          <p:cNvSpPr>
            <a:spLocks noGrp="1"/>
          </p:cNvSpPr>
          <p:nvPr>
            <p:ph type="body" sz="quarter" idx="16"/>
          </p:nvPr>
        </p:nvSpPr>
        <p:spPr>
          <a:xfrm>
            <a:off x="3276600" y="2246245"/>
            <a:ext cx="2514600" cy="2209800"/>
          </a:xfrm>
        </p:spPr>
        <p:txBody>
          <a:bodyPr/>
          <a:lstStyle/>
          <a:p>
            <a:r>
              <a:rPr lang="en-US" b="1" dirty="0">
                <a:solidFill>
                  <a:srgbClr val="FFFF00"/>
                </a:solidFill>
              </a:rPr>
              <a:t>WHAT</a:t>
            </a:r>
          </a:p>
          <a:p>
            <a:r>
              <a:rPr lang="en-US" dirty="0"/>
              <a:t>Account manager toolkits</a:t>
            </a:r>
          </a:p>
          <a:p>
            <a:r>
              <a:rPr lang="en-US" dirty="0"/>
              <a:t>Social media</a:t>
            </a:r>
          </a:p>
          <a:p>
            <a:r>
              <a:rPr lang="en-US" dirty="0"/>
              <a:t>Traditional media</a:t>
            </a:r>
          </a:p>
          <a:p>
            <a:r>
              <a:rPr lang="en-US" dirty="0"/>
              <a:t>Website</a:t>
            </a:r>
          </a:p>
          <a:p>
            <a:endParaRPr lang="en-US" dirty="0"/>
          </a:p>
        </p:txBody>
      </p:sp>
      <p:sp>
        <p:nvSpPr>
          <p:cNvPr id="4" name="Text Placeholder 3"/>
          <p:cNvSpPr>
            <a:spLocks noGrp="1"/>
          </p:cNvSpPr>
          <p:nvPr>
            <p:ph type="body" sz="quarter" idx="17"/>
          </p:nvPr>
        </p:nvSpPr>
        <p:spPr>
          <a:xfrm>
            <a:off x="6172200" y="2246245"/>
            <a:ext cx="2514600" cy="2209800"/>
          </a:xfrm>
        </p:spPr>
        <p:txBody>
          <a:bodyPr/>
          <a:lstStyle/>
          <a:p>
            <a:r>
              <a:rPr lang="en-US" b="1" dirty="0" smtClean="0">
                <a:solidFill>
                  <a:srgbClr val="FFFF00"/>
                </a:solidFill>
              </a:rPr>
              <a:t>HOW</a:t>
            </a:r>
            <a:endParaRPr lang="en-US" b="1" dirty="0">
              <a:solidFill>
                <a:srgbClr val="FFFF00"/>
              </a:solidFill>
            </a:endParaRPr>
          </a:p>
          <a:p>
            <a:r>
              <a:rPr lang="en-US" dirty="0"/>
              <a:t>Research</a:t>
            </a:r>
          </a:p>
          <a:p>
            <a:r>
              <a:rPr lang="en-US" dirty="0"/>
              <a:t>Outreach</a:t>
            </a:r>
          </a:p>
          <a:p>
            <a:r>
              <a:rPr lang="en-US" dirty="0"/>
              <a:t>Branding</a:t>
            </a:r>
          </a:p>
          <a:p>
            <a:endParaRPr lang="en-US" dirty="0"/>
          </a:p>
        </p:txBody>
      </p:sp>
      <p:pic>
        <p:nvPicPr>
          <p:cNvPr id="5" name="Picture 6" descr="http://www.myorego.org/wp-content/uploads/2015/01/OReGO_logo-h-color.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590800" y="5181600"/>
            <a:ext cx="3886200" cy="1251296"/>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228600" y="381000"/>
            <a:ext cx="7772400" cy="981075"/>
          </a:xfrm>
          <a:prstGeom prst="rect">
            <a:avLst/>
          </a:prstGeom>
        </p:spPr>
        <p:txBody>
          <a:bodyPr/>
          <a:lstStyle>
            <a:lvl1pPr algn="l" rtl="0" eaLnBrk="0" fontAlgn="base" hangingPunct="0">
              <a:spcBef>
                <a:spcPct val="0"/>
              </a:spcBef>
              <a:spcAft>
                <a:spcPct val="0"/>
              </a:spcAft>
              <a:defRPr lang="en-US" sz="2800" b="1" i="0" kern="1200" dirty="0">
                <a:solidFill>
                  <a:schemeClr val="tx1"/>
                </a:solidFill>
                <a:effectLst/>
                <a:latin typeface="Century Gothic" panose="020B0502020202020204" pitchFamily="34" charset="0"/>
                <a:ea typeface="+mj-ea"/>
                <a:cs typeface="+mj-cs"/>
              </a:defRPr>
            </a:lvl1pPr>
            <a:lvl2pPr algn="ctr" rtl="0" eaLnBrk="0" fontAlgn="base" hangingPunct="0">
              <a:spcBef>
                <a:spcPct val="0"/>
              </a:spcBef>
              <a:spcAft>
                <a:spcPct val="0"/>
              </a:spcAft>
              <a:defRPr sz="3200" b="1" i="1">
                <a:solidFill>
                  <a:schemeClr val="tx1"/>
                </a:solidFill>
                <a:latin typeface="Georgia" pitchFamily="18" charset="0"/>
              </a:defRPr>
            </a:lvl2pPr>
            <a:lvl3pPr algn="ctr" rtl="0" eaLnBrk="0" fontAlgn="base" hangingPunct="0">
              <a:spcBef>
                <a:spcPct val="0"/>
              </a:spcBef>
              <a:spcAft>
                <a:spcPct val="0"/>
              </a:spcAft>
              <a:defRPr sz="3200" b="1" i="1">
                <a:solidFill>
                  <a:schemeClr val="tx1"/>
                </a:solidFill>
                <a:latin typeface="Georgia" pitchFamily="18" charset="0"/>
              </a:defRPr>
            </a:lvl3pPr>
            <a:lvl4pPr algn="ctr" rtl="0" eaLnBrk="0" fontAlgn="base" hangingPunct="0">
              <a:spcBef>
                <a:spcPct val="0"/>
              </a:spcBef>
              <a:spcAft>
                <a:spcPct val="0"/>
              </a:spcAft>
              <a:defRPr sz="3200" b="1" i="1">
                <a:solidFill>
                  <a:schemeClr val="tx1"/>
                </a:solidFill>
                <a:latin typeface="Georgia" pitchFamily="18" charset="0"/>
              </a:defRPr>
            </a:lvl4pPr>
            <a:lvl5pPr algn="ctr" rtl="0" eaLnBrk="0" fontAlgn="base" hangingPunct="0">
              <a:spcBef>
                <a:spcPct val="0"/>
              </a:spcBef>
              <a:spcAft>
                <a:spcPct val="0"/>
              </a:spcAft>
              <a:defRPr sz="3200" b="1" i="1">
                <a:solidFill>
                  <a:schemeClr val="tx1"/>
                </a:solidFill>
                <a:latin typeface="Georgia" pitchFamily="18" charset="0"/>
              </a:defRPr>
            </a:lvl5pPr>
            <a:lvl6pPr marL="457200" algn="ctr" rtl="0" fontAlgn="base">
              <a:spcBef>
                <a:spcPct val="0"/>
              </a:spcBef>
              <a:spcAft>
                <a:spcPct val="0"/>
              </a:spcAft>
              <a:defRPr sz="3200" b="1" i="1">
                <a:solidFill>
                  <a:schemeClr val="tx1"/>
                </a:solidFill>
                <a:latin typeface="Georgia" pitchFamily="18" charset="0"/>
              </a:defRPr>
            </a:lvl6pPr>
            <a:lvl7pPr marL="914400" algn="ctr" rtl="0" fontAlgn="base">
              <a:spcBef>
                <a:spcPct val="0"/>
              </a:spcBef>
              <a:spcAft>
                <a:spcPct val="0"/>
              </a:spcAft>
              <a:defRPr sz="3200" b="1" i="1">
                <a:solidFill>
                  <a:schemeClr val="tx1"/>
                </a:solidFill>
                <a:latin typeface="Georgia" pitchFamily="18" charset="0"/>
              </a:defRPr>
            </a:lvl7pPr>
            <a:lvl8pPr marL="1371600" algn="ctr" rtl="0" fontAlgn="base">
              <a:spcBef>
                <a:spcPct val="0"/>
              </a:spcBef>
              <a:spcAft>
                <a:spcPct val="0"/>
              </a:spcAft>
              <a:defRPr sz="3200" b="1" i="1">
                <a:solidFill>
                  <a:schemeClr val="tx1"/>
                </a:solidFill>
                <a:latin typeface="Georgia" pitchFamily="18" charset="0"/>
              </a:defRPr>
            </a:lvl8pPr>
            <a:lvl9pPr marL="1828800" algn="ctr" rtl="0" fontAlgn="base">
              <a:spcBef>
                <a:spcPct val="0"/>
              </a:spcBef>
              <a:spcAft>
                <a:spcPct val="0"/>
              </a:spcAft>
              <a:defRPr sz="3200" b="1" i="1">
                <a:solidFill>
                  <a:schemeClr val="tx1"/>
                </a:solidFill>
                <a:latin typeface="Georgia" pitchFamily="18" charset="0"/>
              </a:defRPr>
            </a:lvl9pPr>
          </a:lstStyle>
          <a:p>
            <a:r>
              <a:rPr lang="en-US" dirty="0" smtClean="0"/>
              <a:t>Communications</a:t>
            </a:r>
          </a:p>
          <a:p>
            <a:r>
              <a:rPr lang="en-US" sz="2000" b="0" dirty="0"/>
              <a:t>Marketing &amp; Communications Strategies</a:t>
            </a: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2233" y="15815"/>
            <a:ext cx="131445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9210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rot="1020000">
            <a:off x="5771679" y="1337048"/>
            <a:ext cx="2627371" cy="4078815"/>
          </a:xfrm>
          <a:prstGeom prst="rect">
            <a:avLst/>
          </a:prstGeom>
          <a:noFill/>
          <a:ln w="9525">
            <a:solidFill>
              <a:schemeClr val="accent1">
                <a:lumMod val="60000"/>
                <a:lumOff val="4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 name="Content Placeholder 1"/>
          <p:cNvSpPr>
            <a:spLocks noGrp="1"/>
          </p:cNvSpPr>
          <p:nvPr>
            <p:ph sz="half" idx="1"/>
          </p:nvPr>
        </p:nvSpPr>
        <p:spPr/>
        <p:txBody>
          <a:bodyPr/>
          <a:lstStyle/>
          <a:p>
            <a:r>
              <a:rPr lang="en-US" dirty="0" smtClean="0"/>
              <a:t>Continue recruiting volunteers</a:t>
            </a:r>
          </a:p>
          <a:p>
            <a:r>
              <a:rPr lang="en-US" dirty="0" smtClean="0"/>
              <a:t>Change messaging if all available spots are full</a:t>
            </a:r>
          </a:p>
          <a:p>
            <a:r>
              <a:rPr lang="en-US" dirty="0" smtClean="0"/>
              <a:t>Continue marketing the concept</a:t>
            </a:r>
          </a:p>
          <a:p>
            <a:pPr lvl="1"/>
            <a:r>
              <a:rPr lang="en-US" dirty="0" smtClean="0"/>
              <a:t>Social Media</a:t>
            </a:r>
          </a:p>
          <a:p>
            <a:pPr lvl="1"/>
            <a:r>
              <a:rPr lang="en-US" dirty="0" smtClean="0"/>
              <a:t>Blog</a:t>
            </a:r>
            <a:endParaRPr lang="en-US" dirty="0"/>
          </a:p>
        </p:txBody>
      </p:sp>
      <p:sp>
        <p:nvSpPr>
          <p:cNvPr id="3" name="Content Placeholder 2"/>
          <p:cNvSpPr>
            <a:spLocks noGrp="1"/>
          </p:cNvSpPr>
          <p:nvPr>
            <p:ph sz="half" idx="2"/>
          </p:nvPr>
        </p:nvSpPr>
        <p:spPr/>
        <p:txBody>
          <a:bodyPr/>
          <a:lstStyle/>
          <a:p>
            <a:endParaRPr lang="en-US" dirty="0"/>
          </a:p>
        </p:txBody>
      </p:sp>
      <p:sp>
        <p:nvSpPr>
          <p:cNvPr id="4" name="Title 3"/>
          <p:cNvSpPr>
            <a:spLocks noGrp="1"/>
          </p:cNvSpPr>
          <p:nvPr>
            <p:ph type="title"/>
          </p:nvPr>
        </p:nvSpPr>
        <p:spPr/>
        <p:txBody>
          <a:bodyPr/>
          <a:lstStyle/>
          <a:p>
            <a:r>
              <a:rPr lang="en-US" dirty="0" smtClean="0"/>
              <a:t>Communications</a:t>
            </a:r>
            <a:endParaRPr lang="en-US" dirty="0"/>
          </a:p>
        </p:txBody>
      </p:sp>
      <p:sp>
        <p:nvSpPr>
          <p:cNvPr id="5" name="Text Placeholder 4"/>
          <p:cNvSpPr>
            <a:spLocks noGrp="1"/>
          </p:cNvSpPr>
          <p:nvPr>
            <p:ph type="body" sz="quarter" idx="13"/>
          </p:nvPr>
        </p:nvSpPr>
        <p:spPr/>
        <p:txBody>
          <a:bodyPr/>
          <a:lstStyle/>
          <a:p>
            <a:r>
              <a:rPr lang="en-US" dirty="0" smtClean="0"/>
              <a:t>Support for operations</a:t>
            </a:r>
            <a:endParaRPr lang="en-US" dirty="0"/>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267200" y="533400"/>
            <a:ext cx="3992880" cy="2170404"/>
          </a:xfrm>
          <a:prstGeom prst="rect">
            <a:avLst/>
          </a:prstGeom>
          <a:noFill/>
          <a:ln w="9525">
            <a:solidFill>
              <a:schemeClr val="accent3">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6" descr="http://www.myorego.org/wp-content/uploads/2015/01/OReGO_logo-h-color.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133600" y="5029199"/>
            <a:ext cx="3962400" cy="1275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1476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648200"/>
            <a:ext cx="7772400" cy="981075"/>
          </a:xfrm>
        </p:spPr>
        <p:txBody>
          <a:bodyPr/>
          <a:lstStyle/>
          <a:p>
            <a:r>
              <a:rPr lang="en-US" dirty="0" smtClean="0"/>
              <a:t>Next Steps</a:t>
            </a:r>
            <a:endParaRPr lang="en-US" dirty="0"/>
          </a:p>
        </p:txBody>
      </p:sp>
    </p:spTree>
    <p:extLst>
      <p:ext uri="{BB962C8B-B14F-4D97-AF65-F5344CB8AC3E}">
        <p14:creationId xmlns:p14="http://schemas.microsoft.com/office/powerpoint/2010/main" val="982190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se1.mm.bing.net/th?&amp;id=JN.XHRI8K9Cc/PjhBXkYhFq%2bw&amp;w=300&amp;h=300&amp;c=0&amp;pid=1.9&amp;rs=0&amp;p=0&amp;url=https%3A%2F%2Fwww.thechangesource.com%2Fhow-to-transition-to-business-as-usual%2F"/>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rot="17920609">
            <a:off x="3008083" y="3915787"/>
            <a:ext cx="2583140" cy="1722093"/>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sz="half" idx="1"/>
          </p:nvPr>
        </p:nvSpPr>
        <p:spPr>
          <a:xfrm>
            <a:off x="289881" y="1572418"/>
            <a:ext cx="3596319" cy="4068763"/>
          </a:xfrm>
        </p:spPr>
        <p:txBody>
          <a:bodyPr/>
          <a:lstStyle/>
          <a:p>
            <a:r>
              <a:rPr lang="en-US" sz="2400" b="1" dirty="0" smtClean="0"/>
              <a:t>Project</a:t>
            </a:r>
          </a:p>
          <a:p>
            <a:pPr lvl="1"/>
            <a:r>
              <a:rPr lang="en-US" sz="2400" dirty="0" smtClean="0"/>
              <a:t>Write Transition Plan</a:t>
            </a:r>
          </a:p>
          <a:p>
            <a:pPr lvl="1"/>
            <a:r>
              <a:rPr lang="en-US" sz="2400" dirty="0" smtClean="0"/>
              <a:t>Document Lessons Learned</a:t>
            </a:r>
          </a:p>
          <a:p>
            <a:pPr lvl="1"/>
            <a:r>
              <a:rPr lang="en-US" sz="2400" dirty="0" smtClean="0"/>
              <a:t>Develop a Roadmap to Viability</a:t>
            </a:r>
          </a:p>
          <a:p>
            <a:pPr lvl="1"/>
            <a:r>
              <a:rPr lang="en-US" sz="2400" dirty="0" smtClean="0"/>
              <a:t>Finish other project deliverables</a:t>
            </a:r>
            <a:r>
              <a:rPr lang="en-US" dirty="0" smtClean="0">
                <a:solidFill>
                  <a:srgbClr val="FFC000"/>
                </a:solidFill>
              </a:rPr>
              <a:t>	</a:t>
            </a:r>
            <a:endParaRPr lang="en-US" dirty="0">
              <a:solidFill>
                <a:srgbClr val="FFC000"/>
              </a:solidFill>
            </a:endParaRPr>
          </a:p>
        </p:txBody>
      </p:sp>
      <p:sp>
        <p:nvSpPr>
          <p:cNvPr id="3" name="Content Placeholder 2"/>
          <p:cNvSpPr>
            <a:spLocks noGrp="1"/>
          </p:cNvSpPr>
          <p:nvPr>
            <p:ph sz="half" idx="2"/>
          </p:nvPr>
        </p:nvSpPr>
        <p:spPr>
          <a:xfrm>
            <a:off x="5279911" y="1572418"/>
            <a:ext cx="3596319" cy="4068763"/>
          </a:xfrm>
        </p:spPr>
        <p:txBody>
          <a:bodyPr/>
          <a:lstStyle/>
          <a:p>
            <a:r>
              <a:rPr lang="en-US" sz="2400" b="1" dirty="0" smtClean="0"/>
              <a:t>Program</a:t>
            </a:r>
          </a:p>
          <a:p>
            <a:pPr lvl="1"/>
            <a:r>
              <a:rPr lang="en-US" sz="2400" dirty="0" smtClean="0"/>
              <a:t>Oversee account managers</a:t>
            </a:r>
          </a:p>
          <a:p>
            <a:pPr lvl="1"/>
            <a:r>
              <a:rPr lang="en-US" sz="2400" dirty="0" smtClean="0"/>
              <a:t>Collect tax</a:t>
            </a:r>
          </a:p>
          <a:p>
            <a:pPr lvl="1"/>
            <a:r>
              <a:rPr lang="en-US" sz="2400" dirty="0" smtClean="0"/>
              <a:t>Manage volunteers</a:t>
            </a:r>
          </a:p>
          <a:p>
            <a:pPr lvl="1"/>
            <a:r>
              <a:rPr lang="en-US" sz="2400" dirty="0" smtClean="0"/>
              <a:t>Resolve issues/inquiries</a:t>
            </a:r>
          </a:p>
          <a:p>
            <a:pPr lvl="1"/>
            <a:r>
              <a:rPr lang="en-US" sz="2400" dirty="0" smtClean="0"/>
              <a:t>Monitor and report</a:t>
            </a:r>
            <a:endParaRPr lang="en-US" sz="2400" dirty="0"/>
          </a:p>
        </p:txBody>
      </p:sp>
      <p:sp>
        <p:nvSpPr>
          <p:cNvPr id="4" name="Title 3"/>
          <p:cNvSpPr>
            <a:spLocks noGrp="1"/>
          </p:cNvSpPr>
          <p:nvPr>
            <p:ph type="title"/>
          </p:nvPr>
        </p:nvSpPr>
        <p:spPr/>
        <p:txBody>
          <a:bodyPr/>
          <a:lstStyle/>
          <a:p>
            <a:r>
              <a:rPr lang="en-US" dirty="0" smtClean="0"/>
              <a:t>Transition</a:t>
            </a:r>
            <a:endParaRPr lang="en-US" dirty="0"/>
          </a:p>
        </p:txBody>
      </p:sp>
      <p:sp>
        <p:nvSpPr>
          <p:cNvPr id="5" name="Text Placeholder 4"/>
          <p:cNvSpPr>
            <a:spLocks noGrp="1"/>
          </p:cNvSpPr>
          <p:nvPr>
            <p:ph type="body" sz="quarter" idx="13"/>
          </p:nvPr>
        </p:nvSpPr>
        <p:spPr/>
        <p:txBody>
          <a:bodyPr/>
          <a:lstStyle/>
          <a:p>
            <a:r>
              <a:rPr lang="en-US" dirty="0" smtClean="0"/>
              <a:t>Overlap of Project and Operations</a:t>
            </a:r>
            <a:endParaRPr lang="en-US" dirty="0"/>
          </a:p>
        </p:txBody>
      </p:sp>
    </p:spTree>
    <p:extLst>
      <p:ext uri="{BB962C8B-B14F-4D97-AF65-F5344CB8AC3E}">
        <p14:creationId xmlns:p14="http://schemas.microsoft.com/office/powerpoint/2010/main" val="141061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Road Usage Charge</a:t>
            </a:r>
            <a:endParaRPr lang="en-US" dirty="0"/>
          </a:p>
        </p:txBody>
      </p:sp>
      <p:sp>
        <p:nvSpPr>
          <p:cNvPr id="3" name="Text Placeholder 2"/>
          <p:cNvSpPr>
            <a:spLocks noGrp="1"/>
          </p:cNvSpPr>
          <p:nvPr>
            <p:ph type="body" sz="quarter" idx="10"/>
          </p:nvPr>
        </p:nvSpPr>
        <p:spPr/>
        <p:txBody>
          <a:bodyPr/>
          <a:lstStyle/>
          <a:p>
            <a:r>
              <a:rPr lang="en-US" dirty="0" smtClean="0"/>
              <a:t>A fee charged for the distance a vehicle is driven</a:t>
            </a:r>
            <a:endParaRPr lang="en-US" dirty="0"/>
          </a:p>
        </p:txBody>
      </p:sp>
      <p:sp>
        <p:nvSpPr>
          <p:cNvPr id="7" name="Text Placeholder 6"/>
          <p:cNvSpPr>
            <a:spLocks noGrp="1"/>
          </p:cNvSpPr>
          <p:nvPr>
            <p:ph type="body" sz="quarter" idx="15"/>
          </p:nvPr>
        </p:nvSpPr>
        <p:spPr/>
        <p:txBody>
          <a:bodyPr/>
          <a:lstStyle/>
          <a:p>
            <a:pPr algn="ctr"/>
            <a:r>
              <a:rPr lang="en-US" dirty="0"/>
              <a:t>Count the miles</a:t>
            </a:r>
          </a:p>
          <a:p>
            <a:pPr algn="ctr"/>
            <a:r>
              <a:rPr lang="en-US" dirty="0"/>
              <a:t>and fuel</a:t>
            </a:r>
          </a:p>
        </p:txBody>
      </p:sp>
      <p:sp>
        <p:nvSpPr>
          <p:cNvPr id="9" name="Text Placeholder 8"/>
          <p:cNvSpPr>
            <a:spLocks noGrp="1"/>
          </p:cNvSpPr>
          <p:nvPr>
            <p:ph type="body" sz="quarter" idx="17"/>
          </p:nvPr>
        </p:nvSpPr>
        <p:spPr/>
        <p:txBody>
          <a:bodyPr/>
          <a:lstStyle/>
          <a:p>
            <a:pPr algn="ctr"/>
            <a:r>
              <a:rPr lang="en-US" dirty="0"/>
              <a:t>Administer the program</a:t>
            </a:r>
          </a:p>
        </p:txBody>
      </p:sp>
      <p:sp>
        <p:nvSpPr>
          <p:cNvPr id="10" name="Text Placeholder 9"/>
          <p:cNvSpPr>
            <a:spLocks noGrp="1"/>
          </p:cNvSpPr>
          <p:nvPr>
            <p:ph type="body" sz="quarter" idx="16"/>
          </p:nvPr>
        </p:nvSpPr>
        <p:spPr/>
        <p:txBody>
          <a:bodyPr/>
          <a:lstStyle/>
          <a:p>
            <a:pPr algn="ctr"/>
            <a:r>
              <a:rPr lang="en-US" dirty="0"/>
              <a:t>Collect the tax</a:t>
            </a:r>
          </a:p>
        </p:txBody>
      </p:sp>
      <p:pic>
        <p:nvPicPr>
          <p:cNvPr id="9219" name="Picture 3" descr="C:\Users\isd826\AppData\Local\Microsoft\Windows\Temporary Internet Files\Content.IE5\AE1RJ7QS\counting_1[1].jpg"/>
          <p:cNvPicPr>
            <a:picLocks noGrp="1" noChangeAspect="1" noChangeArrowheads="1"/>
          </p:cNvPicPr>
          <p:nvPr>
            <p:ph sz="quarter" idx="12"/>
          </p:nvPr>
        </p:nvPicPr>
        <p:blipFill>
          <a:blip r:embed="rId3">
            <a:extLst>
              <a:ext uri="{28A0092B-C50C-407E-A947-70E740481C1C}">
                <a14:useLocalDpi xmlns:a14="http://schemas.microsoft.com/office/drawing/2010/main"/>
              </a:ext>
            </a:extLst>
          </a:blip>
          <a:srcRect/>
          <a:stretch>
            <a:fillRect/>
          </a:stretch>
        </p:blipFill>
        <p:spPr bwMode="auto">
          <a:xfrm>
            <a:off x="495300" y="1600200"/>
            <a:ext cx="24384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p:cNvPicPr>
            <a:picLocks noGrp="1" noChangeAspect="1" noChangeArrowheads="1"/>
          </p:cNvPicPr>
          <p:nvPr>
            <p:ph sz="quarter" idx="13"/>
          </p:nvPr>
        </p:nvPicPr>
        <p:blipFill>
          <a:blip r:embed="rId4">
            <a:extLst>
              <a:ext uri="{28A0092B-C50C-407E-A947-70E740481C1C}">
                <a14:useLocalDpi xmlns:a14="http://schemas.microsoft.com/office/drawing/2010/main"/>
              </a:ext>
            </a:extLst>
          </a:blip>
          <a:srcRect/>
          <a:stretch>
            <a:fillRect/>
          </a:stretch>
        </p:blipFill>
        <p:spPr bwMode="auto">
          <a:xfrm>
            <a:off x="3352800" y="1828800"/>
            <a:ext cx="2514600" cy="20215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4" name="Picture 8" descr="C:\Users\isd826\AppData\Local\Microsoft\Windows\Temporary Internet Files\Content.IE5\Q933L5BX\gestion[1].jpg"/>
          <p:cNvPicPr>
            <a:picLocks noGrp="1" noChangeAspect="1" noChangeArrowheads="1"/>
          </p:cNvPicPr>
          <p:nvPr>
            <p:ph sz="quarter" idx="14"/>
          </p:nvPr>
        </p:nvPicPr>
        <p:blipFill>
          <a:blip r:embed="rId5">
            <a:extLst>
              <a:ext uri="{28A0092B-C50C-407E-A947-70E740481C1C}">
                <a14:useLocalDpi xmlns:a14="http://schemas.microsoft.com/office/drawing/2010/main"/>
              </a:ext>
            </a:extLst>
          </a:blip>
          <a:srcRect/>
          <a:stretch>
            <a:fillRect/>
          </a:stretch>
        </p:blipFill>
        <p:spPr bwMode="auto">
          <a:xfrm>
            <a:off x="6210300" y="1600200"/>
            <a:ext cx="24384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117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429000" y="1653150"/>
            <a:ext cx="5562600" cy="4747650"/>
          </a:xfrm>
        </p:spPr>
        <p:txBody>
          <a:bodyPr/>
          <a:lstStyle/>
          <a:p>
            <a:pPr marL="0" indent="0">
              <a:buNone/>
            </a:pPr>
            <a:r>
              <a:rPr lang="en-US" b="1" dirty="0" smtClean="0"/>
              <a:t>Post 7/1</a:t>
            </a:r>
          </a:p>
          <a:p>
            <a:pPr>
              <a:buFontTx/>
              <a:buChar char="-"/>
            </a:pPr>
            <a:r>
              <a:rPr lang="en-US" sz="2800" dirty="0" smtClean="0"/>
              <a:t>Refine processes</a:t>
            </a:r>
          </a:p>
          <a:p>
            <a:pPr>
              <a:buFontTx/>
              <a:buChar char="-"/>
            </a:pPr>
            <a:r>
              <a:rPr lang="en-US" sz="2800" dirty="0" smtClean="0"/>
              <a:t>Monitor compliance (contract administration, key performance measures, etc.)</a:t>
            </a:r>
          </a:p>
          <a:p>
            <a:pPr>
              <a:buFontTx/>
              <a:buChar char="-"/>
            </a:pPr>
            <a:r>
              <a:rPr lang="en-US" sz="2800" dirty="0" smtClean="0"/>
              <a:t>Monitor volunteer activity</a:t>
            </a:r>
          </a:p>
          <a:p>
            <a:pPr>
              <a:buFontTx/>
              <a:buChar char="-"/>
            </a:pPr>
            <a:r>
              <a:rPr lang="en-US" sz="2800" dirty="0"/>
              <a:t>Execute evaluation plan</a:t>
            </a:r>
          </a:p>
          <a:p>
            <a:pPr>
              <a:buFontTx/>
              <a:buChar char="-"/>
            </a:pPr>
            <a:r>
              <a:rPr lang="en-US" sz="2800" dirty="0" smtClean="0"/>
              <a:t>Projects?</a:t>
            </a:r>
          </a:p>
        </p:txBody>
      </p:sp>
      <p:sp>
        <p:nvSpPr>
          <p:cNvPr id="4" name="Title 3"/>
          <p:cNvSpPr>
            <a:spLocks noGrp="1"/>
          </p:cNvSpPr>
          <p:nvPr>
            <p:ph type="title"/>
          </p:nvPr>
        </p:nvSpPr>
        <p:spPr/>
        <p:txBody>
          <a:bodyPr/>
          <a:lstStyle/>
          <a:p>
            <a:r>
              <a:rPr lang="en-US" dirty="0" smtClean="0"/>
              <a:t>Next Step</a:t>
            </a:r>
            <a:endParaRPr lang="en-US" dirty="0"/>
          </a:p>
        </p:txBody>
      </p:sp>
      <p:sp>
        <p:nvSpPr>
          <p:cNvPr id="19" name="Content Placeholder 1"/>
          <p:cNvSpPr>
            <a:spLocks noGrp="1"/>
          </p:cNvSpPr>
          <p:nvPr>
            <p:ph sz="half" idx="1"/>
          </p:nvPr>
        </p:nvSpPr>
        <p:spPr>
          <a:xfrm>
            <a:off x="533400" y="838200"/>
            <a:ext cx="7620000" cy="533400"/>
          </a:xfrm>
        </p:spPr>
        <p:txBody>
          <a:bodyPr/>
          <a:lstStyle/>
          <a:p>
            <a:pPr marL="0" indent="0">
              <a:buNone/>
            </a:pPr>
            <a:r>
              <a:rPr lang="en-US" sz="1600" dirty="0" smtClean="0"/>
              <a:t>Operations</a:t>
            </a:r>
            <a:endParaRPr lang="en-US" sz="1600" dirty="0" smtClean="0"/>
          </a:p>
        </p:txBody>
      </p:sp>
      <p:pic>
        <p:nvPicPr>
          <p:cNvPr id="1026" name="Picture 2" descr="C:\Users\ODOT06B\AppData\Local\Microsoft\Windows\Temporary Internet Files\Content.IE5\2IQ9K2RA\teamwork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4754" y="2226625"/>
            <a:ext cx="3213536" cy="3213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686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Operations</a:t>
            </a:r>
            <a:endParaRPr lang="en-US" dirty="0"/>
          </a:p>
        </p:txBody>
      </p:sp>
      <p:sp>
        <p:nvSpPr>
          <p:cNvPr id="5" name="Text Placeholder 4"/>
          <p:cNvSpPr>
            <a:spLocks noGrp="1"/>
          </p:cNvSpPr>
          <p:nvPr>
            <p:ph type="body" sz="quarter" idx="13"/>
          </p:nvPr>
        </p:nvSpPr>
        <p:spPr/>
        <p:txBody>
          <a:bodyPr/>
          <a:lstStyle/>
          <a:p>
            <a:r>
              <a:rPr lang="en-US" dirty="0" smtClean="0"/>
              <a:t>Reporting Dashboard</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01904"/>
            <a:ext cx="7972425" cy="4914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7721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Activities after launch</a:t>
            </a:r>
            <a:endParaRPr lang="en-US" dirty="0"/>
          </a:p>
        </p:txBody>
      </p:sp>
      <p:sp>
        <p:nvSpPr>
          <p:cNvPr id="3" name="Text Placeholder 2"/>
          <p:cNvSpPr>
            <a:spLocks noGrp="1"/>
          </p:cNvSpPr>
          <p:nvPr>
            <p:ph type="body" sz="quarter" idx="10"/>
          </p:nvPr>
        </p:nvSpPr>
        <p:spPr/>
        <p:txBody>
          <a:bodyPr/>
          <a:lstStyle/>
          <a:p>
            <a:endParaRPr lang="en-US" dirty="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219200"/>
            <a:ext cx="8972745"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788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7"/>
          <p:cNvPicPr>
            <a:picLocks noGrp="1" noChangeAspect="1"/>
          </p:cNvPicPr>
          <p:nvPr>
            <p:ph type="pic" sz="quarter" idx="11"/>
          </p:nvPr>
        </p:nvPicPr>
        <p:blipFill>
          <a:blip r:embed="rId3">
            <a:extLst>
              <a:ext uri="{BEBA8EAE-BF5A-486C-A8C5-ECC9F3942E4B}">
                <a14:imgProps xmlns:a14="http://schemas.microsoft.com/office/drawing/2010/main">
                  <a14:imgLayer r:embed="rId4">
                    <a14:imgEffect>
                      <a14:artisticCement/>
                    </a14:imgEffect>
                    <a14:imgEffect>
                      <a14:sharpenSoften amount="25000"/>
                    </a14:imgEffect>
                    <a14:imgEffect>
                      <a14:brightnessContrast bright="50000" contrast="20000"/>
                    </a14:imgEffect>
                  </a14:imgLayer>
                </a14:imgProps>
              </a:ext>
              <a:ext uri="{28A0092B-C50C-407E-A947-70E740481C1C}">
                <a14:useLocalDpi xmlns:a14="http://schemas.microsoft.com/office/drawing/2010/main"/>
              </a:ext>
            </a:extLst>
          </a:blip>
          <a:srcRect/>
          <a:stretch>
            <a:fillRect/>
          </a:stretch>
        </p:blipFill>
        <p:spPr>
          <a:xfrm>
            <a:off x="0" y="38444"/>
            <a:ext cx="9144000" cy="6858000"/>
          </a:xfrm>
        </p:spPr>
      </p:pic>
      <p:sp>
        <p:nvSpPr>
          <p:cNvPr id="5" name="Content Placeholder 1"/>
          <p:cNvSpPr txBox="1">
            <a:spLocks/>
          </p:cNvSpPr>
          <p:nvPr/>
        </p:nvSpPr>
        <p:spPr>
          <a:xfrm>
            <a:off x="228600" y="152400"/>
            <a:ext cx="8077200" cy="4602163"/>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lang="en-US" sz="2200" kern="1200" dirty="0">
                <a:solidFill>
                  <a:schemeClr val="tx1"/>
                </a:solidFill>
                <a:latin typeface="Century Gothic" panose="020B0502020202020204" pitchFamily="34" charset="0"/>
                <a:ea typeface="Verdana" pitchFamily="34" charset="0"/>
                <a:cs typeface="Verdana" pitchFamily="34" charset="0"/>
              </a:defRPr>
            </a:lvl1pPr>
            <a:lvl2pPr marL="742950" indent="-285750" algn="l" rtl="0" eaLnBrk="0" fontAlgn="base" hangingPunct="0">
              <a:spcBef>
                <a:spcPct val="20000"/>
              </a:spcBef>
              <a:spcAft>
                <a:spcPct val="0"/>
              </a:spcAft>
              <a:buFont typeface="Arial" panose="020B0604020202020204" pitchFamily="34" charset="0"/>
              <a:buChar char="–"/>
              <a:defRPr lang="en-US" sz="2000" kern="1200" dirty="0">
                <a:solidFill>
                  <a:schemeClr val="tx1"/>
                </a:solidFill>
                <a:latin typeface="Century Gothic" panose="020B0502020202020204" pitchFamily="34" charset="0"/>
                <a:ea typeface="Verdana" pitchFamily="34" charset="0"/>
                <a:cs typeface="Verdana" pitchFamily="34" charset="0"/>
              </a:defRPr>
            </a:lvl2pPr>
            <a:lvl3pPr marL="1143000" indent="-228600" algn="l" rtl="0" eaLnBrk="0" fontAlgn="base" hangingPunct="0">
              <a:spcBef>
                <a:spcPct val="20000"/>
              </a:spcBef>
              <a:spcAft>
                <a:spcPct val="0"/>
              </a:spcAft>
              <a:buFont typeface="Arial" panose="020B0604020202020204" pitchFamily="34" charset="0"/>
              <a:buChar char="•"/>
              <a:defRPr lang="en-US" sz="2800" kern="1200" dirty="0">
                <a:solidFill>
                  <a:schemeClr val="tx1"/>
                </a:solidFill>
                <a:latin typeface="Verdana" pitchFamily="34" charset="0"/>
                <a:ea typeface="Verdana" pitchFamily="34" charset="0"/>
                <a:cs typeface="Verdana" pitchFamily="34" charset="0"/>
              </a:defRPr>
            </a:lvl3pPr>
            <a:lvl4pPr marL="1600200" indent="-228600" algn="l" rtl="0" eaLnBrk="0" fontAlgn="base" hangingPunct="0">
              <a:spcBef>
                <a:spcPct val="20000"/>
              </a:spcBef>
              <a:spcAft>
                <a:spcPct val="0"/>
              </a:spcAft>
              <a:buFont typeface="Arial" panose="020B0604020202020204" pitchFamily="34" charset="0"/>
              <a:buChar char="–"/>
              <a:defRPr lang="en-US" sz="2800" kern="1200" dirty="0">
                <a:solidFill>
                  <a:schemeClr val="tx1"/>
                </a:solidFill>
                <a:latin typeface="Verdana" pitchFamily="34" charset="0"/>
                <a:ea typeface="Verdana" pitchFamily="34" charset="0"/>
                <a:cs typeface="Verdana" pitchFamily="34" charset="0"/>
              </a:defRPr>
            </a:lvl4pPr>
            <a:lvl5pPr marL="2057400" indent="-228600" algn="l" rtl="0" eaLnBrk="0" fontAlgn="base" hangingPunct="0">
              <a:spcBef>
                <a:spcPct val="20000"/>
              </a:spcBef>
              <a:spcAft>
                <a:spcPct val="0"/>
              </a:spcAft>
              <a:buFont typeface="Arial" panose="020B0604020202020204" pitchFamily="34" charset="0"/>
              <a:buChar char="»"/>
              <a:defRPr lang="en-US" sz="2800" kern="1200" dirty="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b="1" dirty="0" smtClean="0"/>
          </a:p>
          <a:p>
            <a:pPr marL="0" indent="0">
              <a:buFont typeface="Arial" panose="020B0604020202020204" pitchFamily="34" charset="0"/>
              <a:buNone/>
            </a:pPr>
            <a:endParaRPr lang="en-US" b="1" dirty="0" smtClean="0"/>
          </a:p>
        </p:txBody>
      </p:sp>
      <p:pic>
        <p:nvPicPr>
          <p:cNvPr id="6"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2164" y="168320"/>
            <a:ext cx="4853557" cy="1413075"/>
          </a:xfrm>
          <a:prstGeom prst="rect">
            <a:avLst/>
          </a:prstGeom>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41821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572000" y="1810000"/>
            <a:ext cx="3048000" cy="533400"/>
          </a:xfrm>
        </p:spPr>
        <p:txBody>
          <a:bodyPr/>
          <a:lstStyle/>
          <a:p>
            <a:r>
              <a:rPr lang="en-US" sz="2400" b="1" dirty="0" smtClean="0"/>
              <a:t>SB 810 Overview</a:t>
            </a:r>
            <a:endParaRPr lang="en-US" sz="2400" b="1" dirty="0"/>
          </a:p>
          <a:p>
            <a:endParaRPr lang="en-US" dirty="0"/>
          </a:p>
        </p:txBody>
      </p:sp>
      <p:sp>
        <p:nvSpPr>
          <p:cNvPr id="5" name="Text Placeholder 4"/>
          <p:cNvSpPr>
            <a:spLocks noGrp="1"/>
          </p:cNvSpPr>
          <p:nvPr>
            <p:ph type="body" sz="quarter" idx="11"/>
          </p:nvPr>
        </p:nvSpPr>
        <p:spPr>
          <a:xfrm>
            <a:off x="4495800" y="2362200"/>
            <a:ext cx="4419600" cy="2895600"/>
          </a:xfrm>
        </p:spPr>
        <p:txBody>
          <a:bodyPr>
            <a:noAutofit/>
          </a:bodyPr>
          <a:lstStyle/>
          <a:p>
            <a:pPr marL="342900" indent="-342900" eaLnBrk="1" hangingPunct="1">
              <a:spcBef>
                <a:spcPct val="0"/>
              </a:spcBef>
              <a:spcAft>
                <a:spcPts val="800"/>
              </a:spcAft>
              <a:buFont typeface="Arial" panose="020B0604020202020204" pitchFamily="34" charset="0"/>
              <a:buChar char="•"/>
            </a:pPr>
            <a:r>
              <a:rPr lang="en-US" altLang="en-US" sz="1700" dirty="0">
                <a:latin typeface="Arial" panose="020B0604020202020204" pitchFamily="34" charset="0"/>
                <a:cs typeface="Arial" panose="020B0604020202020204" pitchFamily="34" charset="0"/>
              </a:rPr>
              <a:t>5,000 volunteer vehicles</a:t>
            </a:r>
          </a:p>
          <a:p>
            <a:pPr marL="342900" indent="-342900" eaLnBrk="1" hangingPunct="1">
              <a:spcBef>
                <a:spcPct val="0"/>
              </a:spcBef>
              <a:spcAft>
                <a:spcPts val="800"/>
              </a:spcAft>
              <a:buFont typeface="Arial" panose="020B0604020202020204" pitchFamily="34" charset="0"/>
              <a:buChar char="•"/>
            </a:pPr>
            <a:r>
              <a:rPr lang="en-US" altLang="en-US" sz="1700" dirty="0" smtClean="0">
                <a:latin typeface="Arial" panose="020B0604020202020204" pitchFamily="34" charset="0"/>
                <a:cs typeface="Arial" panose="020B0604020202020204" pitchFamily="34" charset="0"/>
              </a:rPr>
              <a:t>Restrictions by </a:t>
            </a:r>
            <a:r>
              <a:rPr lang="en-US" altLang="en-US" sz="1700" dirty="0">
                <a:latin typeface="Arial" panose="020B0604020202020204" pitchFamily="34" charset="0"/>
                <a:cs typeface="Arial" panose="020B0604020202020204" pitchFamily="34" charset="0"/>
              </a:rPr>
              <a:t>MPG categories</a:t>
            </a:r>
          </a:p>
          <a:p>
            <a:pPr marL="342900" indent="-342900" eaLnBrk="1" hangingPunct="1">
              <a:spcBef>
                <a:spcPct val="0"/>
              </a:spcBef>
              <a:spcAft>
                <a:spcPts val="800"/>
              </a:spcAft>
              <a:buFont typeface="Arial" panose="020B0604020202020204" pitchFamily="34" charset="0"/>
              <a:buChar char="•"/>
            </a:pPr>
            <a:r>
              <a:rPr lang="en-US" sz="1700" dirty="0" smtClean="0">
                <a:latin typeface="Arial" panose="020B0604020202020204" pitchFamily="34" charset="0"/>
                <a:cs typeface="Arial" panose="020B0604020202020204" pitchFamily="34" charset="0"/>
              </a:rPr>
              <a:t>Operational on </a:t>
            </a:r>
            <a:r>
              <a:rPr lang="en-US" sz="1700" dirty="0">
                <a:latin typeface="Arial" panose="020B0604020202020204" pitchFamily="34" charset="0"/>
                <a:cs typeface="Arial" panose="020B0604020202020204" pitchFamily="34" charset="0"/>
              </a:rPr>
              <a:t>July 1, 2015</a:t>
            </a:r>
          </a:p>
          <a:p>
            <a:pPr marL="342900" indent="-342900" eaLnBrk="1" hangingPunct="1">
              <a:spcBef>
                <a:spcPct val="0"/>
              </a:spcBef>
              <a:spcAft>
                <a:spcPts val="800"/>
              </a:spcAft>
              <a:buFont typeface="Arial" panose="020B0604020202020204" pitchFamily="34" charset="0"/>
              <a:buChar char="•"/>
            </a:pPr>
            <a:r>
              <a:rPr lang="en-US" altLang="en-US" sz="1700" dirty="0">
                <a:latin typeface="Arial" panose="020B0604020202020204" pitchFamily="34" charset="0"/>
                <a:cs typeface="Arial" panose="020B0604020202020204" pitchFamily="34" charset="0"/>
              </a:rPr>
              <a:t>1.5 cents per </a:t>
            </a:r>
            <a:r>
              <a:rPr lang="en-US" altLang="en-US" sz="1700" dirty="0" smtClean="0">
                <a:latin typeface="Arial" panose="020B0604020202020204" pitchFamily="34" charset="0"/>
                <a:cs typeface="Arial" panose="020B0604020202020204" pitchFamily="34" charset="0"/>
              </a:rPr>
              <a:t>mile</a:t>
            </a:r>
          </a:p>
          <a:p>
            <a:pPr marL="342900" indent="-342900" eaLnBrk="1" hangingPunct="1">
              <a:spcBef>
                <a:spcPct val="0"/>
              </a:spcBef>
              <a:spcAft>
                <a:spcPts val="800"/>
              </a:spcAft>
              <a:buFont typeface="Arial" panose="020B0604020202020204" pitchFamily="34" charset="0"/>
              <a:buChar char="•"/>
            </a:pPr>
            <a:r>
              <a:rPr lang="en-US" altLang="en-US" sz="1700" dirty="0" smtClean="0">
                <a:latin typeface="Arial" panose="020B0604020202020204" pitchFamily="34" charset="0"/>
                <a:cs typeface="Arial" panose="020B0604020202020204" pitchFamily="34" charset="0"/>
              </a:rPr>
              <a:t>Credit for fuels tax</a:t>
            </a:r>
          </a:p>
          <a:p>
            <a:pPr marL="342900" indent="-342900" eaLnBrk="1" hangingPunct="1">
              <a:spcBef>
                <a:spcPct val="0"/>
              </a:spcBef>
              <a:spcAft>
                <a:spcPts val="800"/>
              </a:spcAft>
              <a:buFont typeface="Arial" panose="020B0604020202020204" pitchFamily="34" charset="0"/>
              <a:buChar char="•"/>
            </a:pPr>
            <a:r>
              <a:rPr lang="en-US" altLang="en-US" sz="1700" dirty="0" smtClean="0">
                <a:latin typeface="Arial" panose="020B0604020202020204" pitchFamily="34" charset="0"/>
                <a:cs typeface="Arial" panose="020B0604020202020204" pitchFamily="34" charset="0"/>
              </a:rPr>
              <a:t>Mileage </a:t>
            </a:r>
            <a:r>
              <a:rPr lang="en-US" altLang="en-US" sz="1700" dirty="0">
                <a:latin typeface="Arial" panose="020B0604020202020204" pitchFamily="34" charset="0"/>
                <a:cs typeface="Arial" panose="020B0604020202020204" pitchFamily="34" charset="0"/>
              </a:rPr>
              <a:t>reporting </a:t>
            </a:r>
            <a:r>
              <a:rPr lang="en-US" altLang="en-US" sz="1700" i="1" dirty="0" smtClean="0">
                <a:latin typeface="Arial" panose="020B0604020202020204" pitchFamily="34" charset="0"/>
                <a:cs typeface="Arial" panose="020B0604020202020204" pitchFamily="34" charset="0"/>
              </a:rPr>
              <a:t>choices</a:t>
            </a:r>
            <a:endParaRPr lang="en-US" altLang="en-US" sz="1700" dirty="0" smtClean="0">
              <a:latin typeface="Arial" panose="020B0604020202020204" pitchFamily="34" charset="0"/>
              <a:cs typeface="Arial" panose="020B0604020202020204" pitchFamily="34" charset="0"/>
            </a:endParaRPr>
          </a:p>
          <a:p>
            <a:pPr marL="342900" indent="-342900" eaLnBrk="1" hangingPunct="1">
              <a:spcBef>
                <a:spcPct val="0"/>
              </a:spcBef>
              <a:spcAft>
                <a:spcPts val="800"/>
              </a:spcAft>
              <a:buFont typeface="Arial" panose="020B0604020202020204" pitchFamily="34" charset="0"/>
              <a:buChar char="•"/>
            </a:pPr>
            <a:r>
              <a:rPr lang="en-US" altLang="en-US" sz="1700" dirty="0" smtClean="0">
                <a:latin typeface="Arial" panose="020B0604020202020204" pitchFamily="34" charset="0"/>
                <a:cs typeface="Arial" panose="020B0604020202020204" pitchFamily="34" charset="0"/>
              </a:rPr>
              <a:t>Personal information protection</a:t>
            </a:r>
          </a:p>
          <a:p>
            <a:pPr marL="342900" indent="-342900" eaLnBrk="1" hangingPunct="1">
              <a:spcBef>
                <a:spcPct val="0"/>
              </a:spcBef>
              <a:spcAft>
                <a:spcPts val="800"/>
              </a:spcAft>
              <a:buFont typeface="Arial" panose="020B0604020202020204" pitchFamily="34" charset="0"/>
              <a:buChar char="•"/>
            </a:pPr>
            <a:r>
              <a:rPr lang="en-US" sz="1700" dirty="0" smtClean="0">
                <a:latin typeface="Arial" panose="020B0604020202020204" pitchFamily="34" charset="0"/>
                <a:cs typeface="Arial" panose="020B0604020202020204" pitchFamily="34" charset="0"/>
              </a:rPr>
              <a:t>Minimal enforcement provisions</a:t>
            </a:r>
            <a:endParaRPr lang="en-US" sz="17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1752600"/>
            <a:ext cx="42672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3863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92162"/>
          </a:xfrm>
        </p:spPr>
        <p:txBody>
          <a:bodyPr>
            <a:normAutofit/>
          </a:bodyPr>
          <a:lstStyle/>
          <a:p>
            <a:r>
              <a:rPr lang="en-US" sz="2400" dirty="0" smtClean="0"/>
              <a:t>The Project: </a:t>
            </a:r>
            <a:r>
              <a:rPr lang="en-US" sz="1400" dirty="0" smtClean="0"/>
              <a:t/>
            </a:r>
            <a:br>
              <a:rPr lang="en-US" sz="1400" dirty="0" smtClean="0"/>
            </a:br>
            <a:r>
              <a:rPr lang="en-US" sz="1400" dirty="0" smtClean="0"/>
              <a:t>Road Usage Charge Program – SB810 Implementation</a:t>
            </a:r>
            <a:endParaRPr lang="en-US" sz="1400" dirty="0"/>
          </a:p>
        </p:txBody>
      </p:sp>
      <p:sp>
        <p:nvSpPr>
          <p:cNvPr id="4" name="Content Placeholder 3"/>
          <p:cNvSpPr>
            <a:spLocks noGrp="1"/>
          </p:cNvSpPr>
          <p:nvPr>
            <p:ph sz="quarter" idx="12"/>
          </p:nvPr>
        </p:nvSpPr>
        <p:spPr>
          <a:xfrm>
            <a:off x="381000" y="1295400"/>
            <a:ext cx="2514600" cy="533400"/>
          </a:xfrm>
        </p:spPr>
        <p:txBody>
          <a:bodyPr/>
          <a:lstStyle/>
          <a:p>
            <a:pPr algn="ctr"/>
            <a:r>
              <a:rPr lang="en-US" dirty="0" smtClean="0">
                <a:solidFill>
                  <a:schemeClr val="accent3">
                    <a:lumMod val="50000"/>
                  </a:schemeClr>
                </a:solidFill>
              </a:rPr>
              <a:t>Scope</a:t>
            </a:r>
            <a:endParaRPr lang="en-US" dirty="0">
              <a:solidFill>
                <a:schemeClr val="accent3">
                  <a:lumMod val="50000"/>
                </a:schemeClr>
              </a:solidFill>
            </a:endParaRPr>
          </a:p>
        </p:txBody>
      </p:sp>
      <p:sp>
        <p:nvSpPr>
          <p:cNvPr id="5" name="Content Placeholder 4"/>
          <p:cNvSpPr>
            <a:spLocks noGrp="1"/>
          </p:cNvSpPr>
          <p:nvPr>
            <p:ph sz="quarter" idx="13"/>
          </p:nvPr>
        </p:nvSpPr>
        <p:spPr>
          <a:xfrm>
            <a:off x="3352800" y="1295400"/>
            <a:ext cx="2514600" cy="527844"/>
          </a:xfrm>
        </p:spPr>
        <p:txBody>
          <a:bodyPr/>
          <a:lstStyle/>
          <a:p>
            <a:pPr algn="ctr"/>
            <a:r>
              <a:rPr lang="en-US" dirty="0" smtClean="0">
                <a:solidFill>
                  <a:schemeClr val="accent3">
                    <a:lumMod val="50000"/>
                  </a:schemeClr>
                </a:solidFill>
              </a:rPr>
              <a:t>    Schedule	</a:t>
            </a:r>
            <a:endParaRPr lang="en-US" dirty="0">
              <a:solidFill>
                <a:schemeClr val="accent3">
                  <a:lumMod val="50000"/>
                </a:schemeClr>
              </a:solidFill>
            </a:endParaRPr>
          </a:p>
        </p:txBody>
      </p:sp>
      <p:sp>
        <p:nvSpPr>
          <p:cNvPr id="6" name="Content Placeholder 5"/>
          <p:cNvSpPr>
            <a:spLocks noGrp="1"/>
          </p:cNvSpPr>
          <p:nvPr>
            <p:ph sz="quarter" idx="14"/>
          </p:nvPr>
        </p:nvSpPr>
        <p:spPr>
          <a:xfrm>
            <a:off x="6172200" y="1295400"/>
            <a:ext cx="2667000" cy="533400"/>
          </a:xfrm>
        </p:spPr>
        <p:txBody>
          <a:bodyPr/>
          <a:lstStyle/>
          <a:p>
            <a:pPr algn="ctr"/>
            <a:r>
              <a:rPr lang="en-US" dirty="0" smtClean="0">
                <a:solidFill>
                  <a:schemeClr val="accent3">
                    <a:lumMod val="50000"/>
                  </a:schemeClr>
                </a:solidFill>
              </a:rPr>
              <a:t>Budget</a:t>
            </a:r>
            <a:endParaRPr lang="en-US" dirty="0">
              <a:solidFill>
                <a:schemeClr val="accent3">
                  <a:lumMod val="50000"/>
                </a:schemeClr>
              </a:solidFill>
            </a:endParaRPr>
          </a:p>
        </p:txBody>
      </p:sp>
      <p:sp>
        <p:nvSpPr>
          <p:cNvPr id="9" name="Text Placeholder 8"/>
          <p:cNvSpPr>
            <a:spLocks noGrp="1"/>
          </p:cNvSpPr>
          <p:nvPr>
            <p:ph type="body" sz="quarter" idx="17"/>
          </p:nvPr>
        </p:nvSpPr>
        <p:spPr>
          <a:xfrm>
            <a:off x="6172200" y="1828800"/>
            <a:ext cx="2667000" cy="457200"/>
          </a:xfrm>
          <a:solidFill>
            <a:schemeClr val="accent1">
              <a:lumMod val="20000"/>
              <a:lumOff val="80000"/>
            </a:schemeClr>
          </a:solidFill>
          <a:ln w="25400">
            <a:solidFill>
              <a:schemeClr val="tx2">
                <a:lumMod val="75000"/>
              </a:schemeClr>
            </a:solidFill>
          </a:ln>
        </p:spPr>
        <p:txBody>
          <a:bodyPr/>
          <a:lstStyle/>
          <a:p>
            <a:pPr algn="ctr"/>
            <a:r>
              <a:rPr lang="en-US" dirty="0">
                <a:latin typeface="Calibri" panose="020F0502020204030204" pitchFamily="34" charset="0"/>
              </a:rPr>
              <a:t>$</a:t>
            </a:r>
            <a:r>
              <a:rPr lang="en-US" dirty="0" smtClean="0">
                <a:latin typeface="Calibri" panose="020F0502020204030204" pitchFamily="34" charset="0"/>
              </a:rPr>
              <a:t>8.1 </a:t>
            </a:r>
            <a:r>
              <a:rPr lang="en-US" dirty="0">
                <a:latin typeface="Calibri" panose="020F0502020204030204" pitchFamily="34" charset="0"/>
              </a:rPr>
              <a:t>million</a:t>
            </a:r>
          </a:p>
          <a:p>
            <a:pPr algn="ctr"/>
            <a:endParaRPr lang="en-US" dirty="0"/>
          </a:p>
        </p:txBody>
      </p:sp>
      <p:sp>
        <p:nvSpPr>
          <p:cNvPr id="10" name="Rectangle 9"/>
          <p:cNvSpPr/>
          <p:nvPr/>
        </p:nvSpPr>
        <p:spPr>
          <a:xfrm>
            <a:off x="381000" y="1828800"/>
            <a:ext cx="2514600" cy="6096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Create business line</a:t>
            </a:r>
          </a:p>
        </p:txBody>
      </p:sp>
      <p:sp>
        <p:nvSpPr>
          <p:cNvPr id="11" name="Rectangle 10"/>
          <p:cNvSpPr/>
          <p:nvPr/>
        </p:nvSpPr>
        <p:spPr>
          <a:xfrm>
            <a:off x="381663" y="2616200"/>
            <a:ext cx="2514600" cy="6096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Engage account managers</a:t>
            </a:r>
          </a:p>
        </p:txBody>
      </p:sp>
      <p:sp>
        <p:nvSpPr>
          <p:cNvPr id="12" name="Rectangle 11"/>
          <p:cNvSpPr/>
          <p:nvPr/>
        </p:nvSpPr>
        <p:spPr>
          <a:xfrm>
            <a:off x="381000" y="3403600"/>
            <a:ext cx="2514600" cy="6096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Develop ODOT systems</a:t>
            </a:r>
          </a:p>
        </p:txBody>
      </p:sp>
      <p:sp>
        <p:nvSpPr>
          <p:cNvPr id="13" name="Rectangle 12"/>
          <p:cNvSpPr/>
          <p:nvPr/>
        </p:nvSpPr>
        <p:spPr>
          <a:xfrm>
            <a:off x="381000" y="4191000"/>
            <a:ext cx="2514600" cy="6096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Recruit volunteers</a:t>
            </a:r>
          </a:p>
        </p:txBody>
      </p:sp>
      <p:graphicFrame>
        <p:nvGraphicFramePr>
          <p:cNvPr id="14" name="Chart 13"/>
          <p:cNvGraphicFramePr>
            <a:graphicFrameLocks noGrp="1"/>
          </p:cNvGraphicFramePr>
          <p:nvPr>
            <p:extLst>
              <p:ext uri="{D42A27DB-BD31-4B8C-83A1-F6EECF244321}">
                <p14:modId xmlns:p14="http://schemas.microsoft.com/office/powerpoint/2010/main" val="1422008042"/>
              </p:ext>
            </p:extLst>
          </p:nvPr>
        </p:nvGraphicFramePr>
        <p:xfrm>
          <a:off x="6172200" y="2362200"/>
          <a:ext cx="2658291" cy="3962400"/>
        </p:xfrm>
        <a:graphic>
          <a:graphicData uri="http://schemas.openxmlformats.org/drawingml/2006/chart">
            <c:chart xmlns:c="http://schemas.openxmlformats.org/drawingml/2006/chart" xmlns:r="http://schemas.openxmlformats.org/officeDocument/2006/relationships" r:id="rId3"/>
          </a:graphicData>
        </a:graphic>
      </p:graphicFrame>
      <p:sp>
        <p:nvSpPr>
          <p:cNvPr id="25" name="Rectangle 24"/>
          <p:cNvSpPr/>
          <p:nvPr/>
        </p:nvSpPr>
        <p:spPr>
          <a:xfrm>
            <a:off x="3352800" y="2133600"/>
            <a:ext cx="2514600" cy="3048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SB810 Effective</a:t>
            </a:r>
            <a:endParaRPr lang="en-US" dirty="0"/>
          </a:p>
        </p:txBody>
      </p:sp>
      <p:sp>
        <p:nvSpPr>
          <p:cNvPr id="26" name="Rectangle 25"/>
          <p:cNvSpPr/>
          <p:nvPr/>
        </p:nvSpPr>
        <p:spPr>
          <a:xfrm>
            <a:off x="3352800" y="3657600"/>
            <a:ext cx="2514600" cy="3048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Contracts Signed</a:t>
            </a:r>
            <a:endParaRPr lang="en-US" dirty="0"/>
          </a:p>
        </p:txBody>
      </p:sp>
      <p:sp>
        <p:nvSpPr>
          <p:cNvPr id="27" name="Rectangle 26"/>
          <p:cNvSpPr/>
          <p:nvPr/>
        </p:nvSpPr>
        <p:spPr>
          <a:xfrm>
            <a:off x="3352800" y="4419600"/>
            <a:ext cx="2514600" cy="3048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Operational Trial</a:t>
            </a:r>
            <a:endParaRPr lang="en-US" dirty="0"/>
          </a:p>
        </p:txBody>
      </p:sp>
      <p:sp>
        <p:nvSpPr>
          <p:cNvPr id="28" name="Rectangle 27"/>
          <p:cNvSpPr/>
          <p:nvPr/>
        </p:nvSpPr>
        <p:spPr>
          <a:xfrm>
            <a:off x="3326528" y="5181600"/>
            <a:ext cx="2540872" cy="3048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 Live</a:t>
            </a:r>
            <a:endParaRPr lang="en-US" dirty="0"/>
          </a:p>
        </p:txBody>
      </p:sp>
      <p:sp>
        <p:nvSpPr>
          <p:cNvPr id="31" name="Rectangle 30"/>
          <p:cNvSpPr/>
          <p:nvPr/>
        </p:nvSpPr>
        <p:spPr>
          <a:xfrm>
            <a:off x="3352800" y="1828800"/>
            <a:ext cx="2514600" cy="3048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July 2013</a:t>
            </a:r>
            <a:endParaRPr lang="en-US" dirty="0">
              <a:solidFill>
                <a:schemeClr val="tx1"/>
              </a:solidFill>
            </a:endParaRPr>
          </a:p>
        </p:txBody>
      </p:sp>
      <p:sp>
        <p:nvSpPr>
          <p:cNvPr id="32" name="Rectangle 31"/>
          <p:cNvSpPr/>
          <p:nvPr/>
        </p:nvSpPr>
        <p:spPr>
          <a:xfrm>
            <a:off x="3352800" y="3352800"/>
            <a:ext cx="2514600" cy="3048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November 2014</a:t>
            </a:r>
            <a:endParaRPr lang="en-US" dirty="0">
              <a:solidFill>
                <a:schemeClr val="tx1"/>
              </a:solidFill>
            </a:endParaRPr>
          </a:p>
        </p:txBody>
      </p:sp>
      <p:sp>
        <p:nvSpPr>
          <p:cNvPr id="33" name="Rectangle 32"/>
          <p:cNvSpPr/>
          <p:nvPr/>
        </p:nvSpPr>
        <p:spPr>
          <a:xfrm>
            <a:off x="3352800" y="4114800"/>
            <a:ext cx="2514600" cy="3048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April – June 2015</a:t>
            </a:r>
            <a:endParaRPr lang="en-US" dirty="0">
              <a:solidFill>
                <a:schemeClr val="tx1"/>
              </a:solidFill>
            </a:endParaRPr>
          </a:p>
        </p:txBody>
      </p:sp>
      <p:sp>
        <p:nvSpPr>
          <p:cNvPr id="34" name="Rectangle 33"/>
          <p:cNvSpPr/>
          <p:nvPr/>
        </p:nvSpPr>
        <p:spPr>
          <a:xfrm>
            <a:off x="3352800" y="4876800"/>
            <a:ext cx="2514600" cy="3048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July 2015</a:t>
            </a:r>
            <a:endParaRPr lang="en-US" dirty="0">
              <a:solidFill>
                <a:schemeClr val="tx1"/>
              </a:solidFill>
            </a:endParaRPr>
          </a:p>
        </p:txBody>
      </p:sp>
      <p:sp>
        <p:nvSpPr>
          <p:cNvPr id="35" name="Rectangle 34"/>
          <p:cNvSpPr/>
          <p:nvPr/>
        </p:nvSpPr>
        <p:spPr>
          <a:xfrm>
            <a:off x="3352800" y="5715000"/>
            <a:ext cx="2514600" cy="3048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December 2015</a:t>
            </a:r>
            <a:endParaRPr lang="en-US" dirty="0">
              <a:solidFill>
                <a:schemeClr val="tx1"/>
              </a:solidFill>
            </a:endParaRPr>
          </a:p>
        </p:txBody>
      </p:sp>
      <p:sp>
        <p:nvSpPr>
          <p:cNvPr id="36" name="Rectangle 35"/>
          <p:cNvSpPr/>
          <p:nvPr/>
        </p:nvSpPr>
        <p:spPr>
          <a:xfrm>
            <a:off x="3352800" y="6019800"/>
            <a:ext cx="2514600" cy="3048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Project Closes</a:t>
            </a:r>
            <a:endParaRPr lang="en-US" dirty="0"/>
          </a:p>
        </p:txBody>
      </p:sp>
      <p:sp>
        <p:nvSpPr>
          <p:cNvPr id="37" name="Rectangle 36"/>
          <p:cNvSpPr/>
          <p:nvPr/>
        </p:nvSpPr>
        <p:spPr>
          <a:xfrm>
            <a:off x="3352800" y="2895600"/>
            <a:ext cx="2514600" cy="3048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RUCAS </a:t>
            </a:r>
            <a:r>
              <a:rPr lang="en-US" dirty="0" err="1" smtClean="0"/>
              <a:t>dev</a:t>
            </a:r>
            <a:r>
              <a:rPr lang="en-US" dirty="0" smtClean="0"/>
              <a:t> starts</a:t>
            </a:r>
            <a:endParaRPr lang="en-US" dirty="0"/>
          </a:p>
        </p:txBody>
      </p:sp>
      <p:sp>
        <p:nvSpPr>
          <p:cNvPr id="38" name="Rectangle 37"/>
          <p:cNvSpPr/>
          <p:nvPr/>
        </p:nvSpPr>
        <p:spPr>
          <a:xfrm>
            <a:off x="3352800" y="2590800"/>
            <a:ext cx="2514600" cy="3048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July 2014</a:t>
            </a:r>
            <a:endParaRPr lang="en-US" dirty="0">
              <a:solidFill>
                <a:schemeClr val="tx1"/>
              </a:solidFill>
            </a:endParaRPr>
          </a:p>
        </p:txBody>
      </p:sp>
      <p:pic>
        <p:nvPicPr>
          <p:cNvPr id="24"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48400" y="444910"/>
            <a:ext cx="1905000" cy="571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015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a:t>
            </a:r>
            <a:r>
              <a:rPr lang="en-US" dirty="0"/>
              <a:t>v</a:t>
            </a:r>
            <a:r>
              <a:rPr lang="en-US" dirty="0" smtClean="0"/>
              <a:t>olunteer experience</a:t>
            </a:r>
            <a:endParaRPr lang="en-US" dirty="0"/>
          </a:p>
        </p:txBody>
      </p:sp>
      <p:pic>
        <p:nvPicPr>
          <p:cNvPr id="7170" name="Picture 2"/>
          <p:cNvPicPr>
            <a:picLocks noGrp="1" noChangeAspect="1" noChangeArrowheads="1"/>
          </p:cNvPicPr>
          <p:nvPr>
            <p:ph type="pic" sz="quarter" idx="10"/>
          </p:nvPr>
        </p:nvPicPr>
        <p:blipFill>
          <a:blip r:embed="rId3" cstate="print">
            <a:extLst>
              <a:ext uri="{28A0092B-C50C-407E-A947-70E740481C1C}">
                <a14:useLocalDpi xmlns:a14="http://schemas.microsoft.com/office/drawing/2010/main"/>
              </a:ext>
            </a:extLst>
          </a:blip>
          <a:srcRect l="9902" r="9902"/>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351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86800" cy="563562"/>
          </a:xfrm>
        </p:spPr>
        <p:txBody>
          <a:bodyPr>
            <a:noAutofit/>
          </a:bodyPr>
          <a:lstStyle/>
          <a:p>
            <a:r>
              <a:rPr lang="en-US" dirty="0"/>
              <a:t>Volunteer </a:t>
            </a:r>
            <a:r>
              <a:rPr lang="en-US" dirty="0" smtClean="0"/>
              <a:t>Experience – Start up</a:t>
            </a:r>
            <a:endParaRPr lang="en-US" dirty="0"/>
          </a:p>
        </p:txBody>
      </p:sp>
      <p:sp>
        <p:nvSpPr>
          <p:cNvPr id="7" name="Text Placeholder 6"/>
          <p:cNvSpPr>
            <a:spLocks noGrp="1"/>
          </p:cNvSpPr>
          <p:nvPr>
            <p:ph type="body" sz="quarter" idx="15"/>
          </p:nvPr>
        </p:nvSpPr>
        <p:spPr/>
        <p:txBody>
          <a:bodyPr/>
          <a:lstStyle/>
          <a:p>
            <a:pPr marL="342900" indent="-342900">
              <a:buAutoNum type="arabicPeriod"/>
            </a:pPr>
            <a:r>
              <a:rPr lang="en-US" sz="1600" b="1" dirty="0" smtClean="0"/>
              <a:t>Select provider</a:t>
            </a:r>
          </a:p>
          <a:p>
            <a:endParaRPr lang="en-US" sz="1600" dirty="0"/>
          </a:p>
        </p:txBody>
      </p:sp>
      <p:sp>
        <p:nvSpPr>
          <p:cNvPr id="8" name="Text Placeholder 7"/>
          <p:cNvSpPr>
            <a:spLocks noGrp="1"/>
          </p:cNvSpPr>
          <p:nvPr>
            <p:ph type="body" sz="quarter" idx="16"/>
          </p:nvPr>
        </p:nvSpPr>
        <p:spPr/>
        <p:txBody>
          <a:bodyPr/>
          <a:lstStyle/>
          <a:p>
            <a:pPr marL="233363" indent="-233363"/>
            <a:r>
              <a:rPr lang="en-US" sz="1600" b="1" dirty="0"/>
              <a:t>2. </a:t>
            </a:r>
            <a:r>
              <a:rPr lang="en-US" sz="1600" b="1" dirty="0" smtClean="0"/>
              <a:t>Sign up and select from the offerings</a:t>
            </a:r>
            <a:endParaRPr lang="en-US" sz="800" b="1" dirty="0"/>
          </a:p>
        </p:txBody>
      </p:sp>
      <p:sp>
        <p:nvSpPr>
          <p:cNvPr id="9" name="Text Placeholder 8"/>
          <p:cNvSpPr>
            <a:spLocks noGrp="1"/>
          </p:cNvSpPr>
          <p:nvPr>
            <p:ph type="body" sz="quarter" idx="17"/>
          </p:nvPr>
        </p:nvSpPr>
        <p:spPr>
          <a:xfrm>
            <a:off x="6172199" y="4038600"/>
            <a:ext cx="2438401" cy="1752600"/>
          </a:xfrm>
        </p:spPr>
        <p:txBody>
          <a:bodyPr/>
          <a:lstStyle/>
          <a:p>
            <a:pPr marL="233363" indent="-233363"/>
            <a:r>
              <a:rPr lang="en-US" sz="1600" b="1" dirty="0"/>
              <a:t>3. </a:t>
            </a:r>
            <a:r>
              <a:rPr lang="en-US" sz="1600" b="1" dirty="0" smtClean="0"/>
              <a:t>Install mileage </a:t>
            </a:r>
            <a:r>
              <a:rPr lang="en-US" sz="1600" b="1" dirty="0"/>
              <a:t>reporting </a:t>
            </a:r>
            <a:r>
              <a:rPr lang="en-US" sz="1600" b="1" dirty="0" smtClean="0"/>
              <a:t>device</a:t>
            </a:r>
            <a:endParaRPr lang="en-US" sz="1600" b="1" dirty="0"/>
          </a:p>
          <a:p>
            <a:endParaRPr lang="en-US" sz="1600" dirty="0"/>
          </a:p>
        </p:txBody>
      </p:sp>
      <p:pic>
        <p:nvPicPr>
          <p:cNvPr id="12" name="Picture 2"/>
          <p:cNvPicPr>
            <a:picLocks noGrp="1" noChangeAspect="1" noChangeArrowheads="1"/>
          </p:cNvPicPr>
          <p:nvPr>
            <p:ph sz="quarter" idx="14"/>
          </p:nvPr>
        </p:nvPicPr>
        <p:blipFill rotWithShape="1">
          <a:blip r:embed="rId3" cstate="print">
            <a:extLst>
              <a:ext uri="{28A0092B-C50C-407E-A947-70E740481C1C}">
                <a14:useLocalDpi xmlns:a14="http://schemas.microsoft.com/office/drawing/2010/main"/>
              </a:ext>
            </a:extLst>
          </a:blip>
          <a:srcRect l="-1099"/>
          <a:stretch/>
        </p:blipFill>
        <p:spPr bwMode="auto">
          <a:xfrm>
            <a:off x="6172200" y="1955324"/>
            <a:ext cx="2456870" cy="1752600"/>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utoShape 2" descr="https://govspace.oregon.gov/servlet/JiveServlet/previewBody/34941-102-1-56105/myorego_vendor_option_2.png">
            <a:hlinkClick r:id="rId4"/>
          </p:cNvPr>
          <p:cNvSpPr>
            <a:spLocks noChangeAspect="1" noChangeArrowheads="1"/>
          </p:cNvSpPr>
          <p:nvPr/>
        </p:nvSpPr>
        <p:spPr bwMode="auto">
          <a:xfrm>
            <a:off x="4538663" y="-2943701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7" descr="https://govspace.oregon.gov/servlet/JiveServlet/previewBody/34941-102-1-56105/myorego_vendor_option_2.png"/>
          <p:cNvSpPr>
            <a:spLocks noChangeAspect="1" noChangeArrowheads="1"/>
          </p:cNvSpPr>
          <p:nvPr/>
        </p:nvSpPr>
        <p:spPr bwMode="auto">
          <a:xfrm>
            <a:off x="2133600" y="-13958888"/>
            <a:ext cx="12382500" cy="21945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194"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24859" y="1955323"/>
            <a:ext cx="2647949" cy="1752600"/>
          </a:xfrm>
          <a:prstGeom prst="rect">
            <a:avLst/>
          </a:prstGeom>
          <a:noFill/>
          <a:ln w="19050"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9459" name="Picture 3"/>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403304" y="1955324"/>
            <a:ext cx="2438400" cy="1752600"/>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0886"/>
            <a:ext cx="9106078" cy="6857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0886"/>
            <a:ext cx="9165105" cy="6704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7905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2050"/>
                                        </p:tgtEl>
                                      </p:cBhvr>
                                    </p:animEffect>
                                    <p:set>
                                      <p:cBhvr>
                                        <p:cTn id="19" dur="1" fill="hold">
                                          <p:stCondLst>
                                            <p:cond delay="499"/>
                                          </p:stCondLst>
                                        </p:cTn>
                                        <p:tgtEl>
                                          <p:spTgt spid="2050"/>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9459"/>
                                        </p:tgtEl>
                                        <p:attrNameLst>
                                          <p:attrName>style.visibility</p:attrName>
                                        </p:attrNameLst>
                                      </p:cBhvr>
                                      <p:to>
                                        <p:strVal val="visible"/>
                                      </p:to>
                                    </p:set>
                                    <p:animEffect transition="in" filter="fade">
                                      <p:cBhvr>
                                        <p:cTn id="24" dur="500"/>
                                        <p:tgtEl>
                                          <p:spTgt spid="19459"/>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Effect transition="in" filter="fade">
                                      <p:cBhvr>
                                        <p:cTn id="31" dur="500"/>
                                        <p:tgtEl>
                                          <p:spTgt spid="205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2052"/>
                                        </p:tgtEl>
                                      </p:cBhvr>
                                    </p:animEffect>
                                    <p:set>
                                      <p:cBhvr>
                                        <p:cTn id="36" dur="1" fill="hold">
                                          <p:stCondLst>
                                            <p:cond delay="499"/>
                                          </p:stCondLst>
                                        </p:cTn>
                                        <p:tgtEl>
                                          <p:spTgt spid="205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 presetClass="entr" presetSubtype="0" fill="hold" grpId="0" nodeType="withEffect">
                                  <p:stCondLst>
                                    <p:cond delay="0"/>
                                  </p:stCondLst>
                                  <p:childTnLst>
                                    <p:set>
                                      <p:cBhvr>
                                        <p:cTn id="43"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wpdotfill09\R_VMP4_USERS\ISD826\My Pictures\POM_395kennington_LG.gif"/>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rot="20575965">
            <a:off x="1160431" y="4292764"/>
            <a:ext cx="1626372" cy="2168496"/>
          </a:xfrm>
          <a:prstGeom prst="rect">
            <a:avLst/>
          </a:prstGeom>
          <a:noFill/>
          <a:ln w="82550" cap="rnd">
            <a:solidFill>
              <a:schemeClr val="tx1"/>
            </a:solidFill>
          </a:ln>
          <a:extLst>
            <a:ext uri="{909E8E84-426E-40DD-AFC4-6F175D3DCCD1}">
              <a14:hiddenFill xmlns:a14="http://schemas.microsoft.com/office/drawing/2010/main">
                <a:solidFill>
                  <a:srgbClr val="FFFFFF"/>
                </a:solidFill>
              </a14:hiddenFill>
            </a:ext>
          </a:extLst>
        </p:spPr>
      </p:pic>
      <p:pic>
        <p:nvPicPr>
          <p:cNvPr id="19" name="Picture 3" descr="\\wpdotfill09\R_VMP4_USERS\ISD826\My Pictures\POM_Astoria-Megler_Erickson.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21296324">
            <a:off x="494489" y="1245656"/>
            <a:ext cx="4184619" cy="2939197"/>
          </a:xfrm>
          <a:prstGeom prst="rect">
            <a:avLst/>
          </a:prstGeom>
          <a:noFill/>
          <a:ln w="82550" cap="rnd">
            <a:solidFill>
              <a:schemeClr val="tx1"/>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04800" y="533400"/>
            <a:ext cx="8686800" cy="563562"/>
          </a:xfrm>
        </p:spPr>
        <p:txBody>
          <a:bodyPr>
            <a:noAutofit/>
          </a:bodyPr>
          <a:lstStyle/>
          <a:p>
            <a:r>
              <a:rPr lang="en-US" dirty="0" smtClean="0"/>
              <a:t>Daily volunteer experience </a:t>
            </a:r>
            <a:endParaRPr lang="en-US" dirty="0"/>
          </a:p>
        </p:txBody>
      </p:sp>
      <p:pic>
        <p:nvPicPr>
          <p:cNvPr id="13"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1409700"/>
            <a:ext cx="3255047" cy="1242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762000" y="2023646"/>
            <a:ext cx="1752600" cy="338554"/>
          </a:xfrm>
          <a:prstGeom prst="rect">
            <a:avLst/>
          </a:prstGeom>
          <a:noFill/>
        </p:spPr>
        <p:txBody>
          <a:bodyPr wrap="square" rtlCol="0">
            <a:spAutoFit/>
          </a:bodyPr>
          <a:lstStyle/>
          <a:p>
            <a:pPr algn="ctr"/>
            <a:r>
              <a:rPr lang="en-US" sz="1600" dirty="0" smtClean="0">
                <a:latin typeface="Century Gothic"/>
                <a:cs typeface="Century Gothic"/>
              </a:rPr>
              <a:t>4. Drive</a:t>
            </a:r>
            <a:endParaRPr lang="en-US" sz="1600" dirty="0">
              <a:latin typeface="Century Gothic"/>
              <a:cs typeface="Century Gothic"/>
            </a:endParaRPr>
          </a:p>
        </p:txBody>
      </p:sp>
      <p:sp>
        <p:nvSpPr>
          <p:cNvPr id="3" name="AutoShape 2" descr="https://govspace.oregon.gov/servlet/JiveServlet/previewBody/34941-102-1-56105/myorego_vendor_option_2.png">
            <a:hlinkClick r:id="rId6"/>
          </p:cNvPr>
          <p:cNvSpPr>
            <a:spLocks noChangeAspect="1" noChangeArrowheads="1"/>
          </p:cNvSpPr>
          <p:nvPr/>
        </p:nvSpPr>
        <p:spPr bwMode="auto">
          <a:xfrm>
            <a:off x="4538663" y="-2943701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7" descr="https://govspace.oregon.gov/servlet/JiveServlet/previewBody/34941-102-1-56105/myorego_vendor_option_2.png"/>
          <p:cNvSpPr>
            <a:spLocks noChangeAspect="1" noChangeArrowheads="1"/>
          </p:cNvSpPr>
          <p:nvPr/>
        </p:nvSpPr>
        <p:spPr bwMode="auto">
          <a:xfrm>
            <a:off x="3429000" y="-12192000"/>
            <a:ext cx="12382500" cy="21945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3"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flipH="1">
            <a:off x="9144000" y="3179310"/>
            <a:ext cx="3429000" cy="1242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9982200" y="3776246"/>
            <a:ext cx="1828800" cy="338554"/>
          </a:xfrm>
          <a:prstGeom prst="rect">
            <a:avLst/>
          </a:prstGeom>
          <a:noFill/>
        </p:spPr>
        <p:txBody>
          <a:bodyPr wrap="square" rtlCol="0">
            <a:spAutoFit/>
          </a:bodyPr>
          <a:lstStyle/>
          <a:p>
            <a:pPr algn="ctr"/>
            <a:r>
              <a:rPr lang="en-US" sz="1600" dirty="0" smtClean="0">
                <a:latin typeface="Century Gothic"/>
                <a:cs typeface="Century Gothic"/>
              </a:rPr>
              <a:t>4. Drive</a:t>
            </a:r>
            <a:endParaRPr lang="en-US" sz="1600" dirty="0">
              <a:latin typeface="Century Gothic"/>
              <a:cs typeface="Century Gothic"/>
            </a:endParaRPr>
          </a:p>
        </p:txBody>
      </p:sp>
      <p:pic>
        <p:nvPicPr>
          <p:cNvPr id="25" name="Picture 4" descr="\\wpdotfill09\R_VMP4_USERS\ISD826\My Pictures\POM_cosentino.gif"/>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rot="832635">
            <a:off x="489315" y="2909209"/>
            <a:ext cx="2968606" cy="1899908"/>
          </a:xfrm>
          <a:prstGeom prst="rect">
            <a:avLst/>
          </a:prstGeom>
          <a:noFill/>
          <a:ln w="82550" cap="rnd">
            <a:solidFill>
              <a:schemeClr val="tx1"/>
            </a:solidFill>
          </a:ln>
          <a:extLst>
            <a:ext uri="{909E8E84-426E-40DD-AFC4-6F175D3DCCD1}">
              <a14:hiddenFill xmlns:a14="http://schemas.microsoft.com/office/drawing/2010/main">
                <a:solidFill>
                  <a:srgbClr val="FFFFFF"/>
                </a:solidFill>
              </a14:hiddenFill>
            </a:ext>
          </a:extLst>
        </p:spPr>
      </p:pic>
      <p:pic>
        <p:nvPicPr>
          <p:cNvPr id="27" name="Picture 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429000" y="4574545"/>
            <a:ext cx="3255047" cy="1242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2667000" y="5181600"/>
            <a:ext cx="1752600" cy="338554"/>
          </a:xfrm>
          <a:prstGeom prst="rect">
            <a:avLst/>
          </a:prstGeom>
          <a:noFill/>
        </p:spPr>
        <p:txBody>
          <a:bodyPr wrap="square" rtlCol="0">
            <a:spAutoFit/>
          </a:bodyPr>
          <a:lstStyle/>
          <a:p>
            <a:pPr algn="ctr"/>
            <a:r>
              <a:rPr lang="en-US" sz="1600" dirty="0" smtClean="0">
                <a:latin typeface="Century Gothic"/>
                <a:cs typeface="Century Gothic"/>
              </a:rPr>
              <a:t>4. Drive</a:t>
            </a:r>
            <a:endParaRPr lang="en-US" sz="1600" dirty="0">
              <a:latin typeface="Century Gothic"/>
              <a:cs typeface="Century Gothic"/>
            </a:endParaRPr>
          </a:p>
        </p:txBody>
      </p:sp>
      <p:pic>
        <p:nvPicPr>
          <p:cNvPr id="29" name="Picture 2"/>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rot="6177511">
            <a:off x="5458249" y="3147748"/>
            <a:ext cx="3505200" cy="2853592"/>
          </a:xfrm>
          <a:prstGeom prst="rect">
            <a:avLst/>
          </a:prstGeom>
          <a:noFill/>
          <a:ln w="82550" cap="rnd">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descr="\\wpdotfill09\R_VMP4_USERS\ISD826\My Pictures\decsm.gif"/>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393245" y="3321762"/>
            <a:ext cx="2068261" cy="1555084"/>
          </a:xfrm>
          <a:prstGeom prst="rect">
            <a:avLst/>
          </a:prstGeom>
          <a:noFill/>
          <a:ln w="82550" cap="rnd">
            <a:solidFill>
              <a:schemeClr val="tx1"/>
            </a:solidFill>
          </a:ln>
          <a:extLst>
            <a:ext uri="{909E8E84-426E-40DD-AFC4-6F175D3DCCD1}">
              <a14:hiddenFill xmlns:a14="http://schemas.microsoft.com/office/drawing/2010/main">
                <a:solidFill>
                  <a:srgbClr val="FFFFFF"/>
                </a:solidFill>
              </a14:hiddenFill>
            </a:ext>
          </a:extLst>
        </p:spPr>
      </p:pic>
      <p:pic>
        <p:nvPicPr>
          <p:cNvPr id="20" name="Picture 5" descr="\\wpdotfill09\R_VMP4_USERS\ISD826\My Pictures\POM_mayLG.gif"/>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rot="375195">
            <a:off x="5772731" y="342575"/>
            <a:ext cx="2249062" cy="2861681"/>
          </a:xfrm>
          <a:prstGeom prst="rect">
            <a:avLst/>
          </a:prstGeom>
          <a:noFill/>
          <a:ln w="82550" cap="rnd">
            <a:solidFill>
              <a:schemeClr val="tx1"/>
            </a:solidFill>
          </a:ln>
          <a:extLst>
            <a:ext uri="{909E8E84-426E-40DD-AFC4-6F175D3DCCD1}">
              <a14:hiddenFill xmlns:a14="http://schemas.microsoft.com/office/drawing/2010/main">
                <a:solidFill>
                  <a:srgbClr val="FFFFFF"/>
                </a:solidFill>
              </a14:hiddenFill>
            </a:ext>
          </a:extLst>
        </p:spPr>
      </p:pic>
      <p:pic>
        <p:nvPicPr>
          <p:cNvPr id="12291" name="Picture 3" descr="\\wpdotfill09\R_VMP4_USERS\ISD826\My Pictures\POM_PortlandWaterfront_Pomicaksek.jp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rot="395069">
            <a:off x="3255047" y="4650791"/>
            <a:ext cx="2260430" cy="1635044"/>
          </a:xfrm>
          <a:prstGeom prst="rect">
            <a:avLst/>
          </a:prstGeom>
          <a:noFill/>
          <a:ln w="82550" cap="rnd">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680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grpId="0" nodeType="clickEffect">
                                  <p:stCondLst>
                                    <p:cond delay="0"/>
                                  </p:stCondLst>
                                  <p:childTnLst>
                                    <p:anim calcmode="lin" valueType="num">
                                      <p:cBhvr additive="base">
                                        <p:cTn id="6" dur="750"/>
                                        <p:tgtEl>
                                          <p:spTgt spid="14"/>
                                        </p:tgtEl>
                                        <p:attrNameLst>
                                          <p:attrName>ppt_x</p:attrName>
                                        </p:attrNameLst>
                                      </p:cBhvr>
                                      <p:tavLst>
                                        <p:tav tm="0">
                                          <p:val>
                                            <p:strVal val="ppt_x"/>
                                          </p:val>
                                        </p:tav>
                                        <p:tav tm="100000">
                                          <p:val>
                                            <p:strVal val="1+ppt_w/2"/>
                                          </p:val>
                                        </p:tav>
                                      </p:tavLst>
                                    </p:anim>
                                    <p:anim calcmode="lin" valueType="num">
                                      <p:cBhvr additive="base">
                                        <p:cTn id="7" dur="750"/>
                                        <p:tgtEl>
                                          <p:spTgt spid="14"/>
                                        </p:tgtEl>
                                        <p:attrNameLst>
                                          <p:attrName>ppt_y</p:attrName>
                                        </p:attrNameLst>
                                      </p:cBhvr>
                                      <p:tavLst>
                                        <p:tav tm="0">
                                          <p:val>
                                            <p:strVal val="ppt_y"/>
                                          </p:val>
                                        </p:tav>
                                        <p:tav tm="100000">
                                          <p:val>
                                            <p:strVal val="ppt_y"/>
                                          </p:val>
                                        </p:tav>
                                      </p:tavLst>
                                    </p:anim>
                                    <p:set>
                                      <p:cBhvr>
                                        <p:cTn id="8" dur="1" fill="hold">
                                          <p:stCondLst>
                                            <p:cond delay="749"/>
                                          </p:stCondLst>
                                        </p:cTn>
                                        <p:tgtEl>
                                          <p:spTgt spid="14"/>
                                        </p:tgtEl>
                                        <p:attrNameLst>
                                          <p:attrName>style.visibility</p:attrName>
                                        </p:attrNameLst>
                                      </p:cBhvr>
                                      <p:to>
                                        <p:strVal val="hidden"/>
                                      </p:to>
                                    </p:set>
                                  </p:childTnLst>
                                </p:cTn>
                              </p:par>
                              <p:par>
                                <p:cTn id="9" presetID="2" presetClass="exit" presetSubtype="2" fill="hold" nodeType="withEffect">
                                  <p:stCondLst>
                                    <p:cond delay="0"/>
                                  </p:stCondLst>
                                  <p:childTnLst>
                                    <p:anim calcmode="lin" valueType="num">
                                      <p:cBhvr additive="base">
                                        <p:cTn id="10" dur="750"/>
                                        <p:tgtEl>
                                          <p:spTgt spid="13"/>
                                        </p:tgtEl>
                                        <p:attrNameLst>
                                          <p:attrName>ppt_x</p:attrName>
                                        </p:attrNameLst>
                                      </p:cBhvr>
                                      <p:tavLst>
                                        <p:tav tm="0">
                                          <p:val>
                                            <p:strVal val="ppt_x"/>
                                          </p:val>
                                        </p:tav>
                                        <p:tav tm="100000">
                                          <p:val>
                                            <p:strVal val="1+ppt_w/2"/>
                                          </p:val>
                                        </p:tav>
                                      </p:tavLst>
                                    </p:anim>
                                    <p:anim calcmode="lin" valueType="num">
                                      <p:cBhvr additive="base">
                                        <p:cTn id="11" dur="750"/>
                                        <p:tgtEl>
                                          <p:spTgt spid="13"/>
                                        </p:tgtEl>
                                        <p:attrNameLst>
                                          <p:attrName>ppt_y</p:attrName>
                                        </p:attrNameLst>
                                      </p:cBhvr>
                                      <p:tavLst>
                                        <p:tav tm="0">
                                          <p:val>
                                            <p:strVal val="ppt_y"/>
                                          </p:val>
                                        </p:tav>
                                        <p:tav tm="100000">
                                          <p:val>
                                            <p:strVal val="ppt_y"/>
                                          </p:val>
                                        </p:tav>
                                      </p:tavLst>
                                    </p:anim>
                                    <p:set>
                                      <p:cBhvr>
                                        <p:cTn id="12" dur="1" fill="hold">
                                          <p:stCondLst>
                                            <p:cond delay="749"/>
                                          </p:stCondLst>
                                        </p:cTn>
                                        <p:tgtEl>
                                          <p:spTgt spid="13"/>
                                        </p:tgtEl>
                                        <p:attrNameLst>
                                          <p:attrName>style.visibility</p:attrName>
                                        </p:attrNameLst>
                                      </p:cBhvr>
                                      <p:to>
                                        <p:strVal val="hidden"/>
                                      </p:to>
                                    </p:set>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250"/>
                                        <p:tgtEl>
                                          <p:spTgt spid="19"/>
                                        </p:tgtEl>
                                      </p:cBhvr>
                                    </p:animEffect>
                                  </p:childTnLst>
                                </p:cTn>
                              </p:par>
                              <p:par>
                                <p:cTn id="17" presetID="42"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250"/>
                                        <p:tgtEl>
                                          <p:spTgt spid="20"/>
                                        </p:tgtEl>
                                      </p:cBhvr>
                                    </p:animEffect>
                                    <p:anim calcmode="lin" valueType="num">
                                      <p:cBhvr>
                                        <p:cTn id="20" dur="250" fill="hold"/>
                                        <p:tgtEl>
                                          <p:spTgt spid="20"/>
                                        </p:tgtEl>
                                        <p:attrNameLst>
                                          <p:attrName>ppt_x</p:attrName>
                                        </p:attrNameLst>
                                      </p:cBhvr>
                                      <p:tavLst>
                                        <p:tav tm="0">
                                          <p:val>
                                            <p:strVal val="#ppt_x"/>
                                          </p:val>
                                        </p:tav>
                                        <p:tav tm="100000">
                                          <p:val>
                                            <p:strVal val="#ppt_x"/>
                                          </p:val>
                                        </p:tav>
                                      </p:tavLst>
                                    </p:anim>
                                    <p:anim calcmode="lin" valueType="num">
                                      <p:cBhvr>
                                        <p:cTn id="21" dur="25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xit" presetSubtype="8" fill="hold" grpId="0" nodeType="afterEffect">
                                  <p:stCondLst>
                                    <p:cond delay="0"/>
                                  </p:stCondLst>
                                  <p:childTnLst>
                                    <p:anim calcmode="lin" valueType="num">
                                      <p:cBhvr additive="base">
                                        <p:cTn id="24" dur="1000"/>
                                        <p:tgtEl>
                                          <p:spTgt spid="24"/>
                                        </p:tgtEl>
                                        <p:attrNameLst>
                                          <p:attrName>ppt_x</p:attrName>
                                        </p:attrNameLst>
                                      </p:cBhvr>
                                      <p:tavLst>
                                        <p:tav tm="0">
                                          <p:val>
                                            <p:strVal val="ppt_x"/>
                                          </p:val>
                                        </p:tav>
                                        <p:tav tm="100000">
                                          <p:val>
                                            <p:strVal val="0-ppt_w/2"/>
                                          </p:val>
                                        </p:tav>
                                      </p:tavLst>
                                    </p:anim>
                                    <p:anim calcmode="lin" valueType="num">
                                      <p:cBhvr additive="base">
                                        <p:cTn id="25" dur="1000"/>
                                        <p:tgtEl>
                                          <p:spTgt spid="24"/>
                                        </p:tgtEl>
                                        <p:attrNameLst>
                                          <p:attrName>ppt_y</p:attrName>
                                        </p:attrNameLst>
                                      </p:cBhvr>
                                      <p:tavLst>
                                        <p:tav tm="0">
                                          <p:val>
                                            <p:strVal val="ppt_y"/>
                                          </p:val>
                                        </p:tav>
                                        <p:tav tm="100000">
                                          <p:val>
                                            <p:strVal val="ppt_y"/>
                                          </p:val>
                                        </p:tav>
                                      </p:tavLst>
                                    </p:anim>
                                    <p:set>
                                      <p:cBhvr>
                                        <p:cTn id="26" dur="1" fill="hold">
                                          <p:stCondLst>
                                            <p:cond delay="999"/>
                                          </p:stCondLst>
                                        </p:cTn>
                                        <p:tgtEl>
                                          <p:spTgt spid="24"/>
                                        </p:tgtEl>
                                        <p:attrNameLst>
                                          <p:attrName>style.visibility</p:attrName>
                                        </p:attrNameLst>
                                      </p:cBhvr>
                                      <p:to>
                                        <p:strVal val="hidden"/>
                                      </p:to>
                                    </p:set>
                                  </p:childTnLst>
                                </p:cTn>
                              </p:par>
                              <p:par>
                                <p:cTn id="27" presetID="2" presetClass="exit" presetSubtype="8" fill="hold" nodeType="withEffect">
                                  <p:stCondLst>
                                    <p:cond delay="0"/>
                                  </p:stCondLst>
                                  <p:childTnLst>
                                    <p:anim calcmode="lin" valueType="num">
                                      <p:cBhvr additive="base">
                                        <p:cTn id="28" dur="1000"/>
                                        <p:tgtEl>
                                          <p:spTgt spid="23"/>
                                        </p:tgtEl>
                                        <p:attrNameLst>
                                          <p:attrName>ppt_x</p:attrName>
                                        </p:attrNameLst>
                                      </p:cBhvr>
                                      <p:tavLst>
                                        <p:tav tm="0">
                                          <p:val>
                                            <p:strVal val="ppt_x"/>
                                          </p:val>
                                        </p:tav>
                                        <p:tav tm="100000">
                                          <p:val>
                                            <p:strVal val="0-ppt_w/2"/>
                                          </p:val>
                                        </p:tav>
                                      </p:tavLst>
                                    </p:anim>
                                    <p:anim calcmode="lin" valueType="num">
                                      <p:cBhvr additive="base">
                                        <p:cTn id="29" dur="1000"/>
                                        <p:tgtEl>
                                          <p:spTgt spid="23"/>
                                        </p:tgtEl>
                                        <p:attrNameLst>
                                          <p:attrName>ppt_y</p:attrName>
                                        </p:attrNameLst>
                                      </p:cBhvr>
                                      <p:tavLst>
                                        <p:tav tm="0">
                                          <p:val>
                                            <p:strVal val="ppt_y"/>
                                          </p:val>
                                        </p:tav>
                                        <p:tav tm="100000">
                                          <p:val>
                                            <p:strVal val="ppt_y"/>
                                          </p:val>
                                        </p:tav>
                                      </p:tavLst>
                                    </p:anim>
                                    <p:set>
                                      <p:cBhvr>
                                        <p:cTn id="30" dur="1" fill="hold">
                                          <p:stCondLst>
                                            <p:cond delay="999"/>
                                          </p:stCondLst>
                                        </p:cTn>
                                        <p:tgtEl>
                                          <p:spTgt spid="23"/>
                                        </p:tgtEl>
                                        <p:attrNameLst>
                                          <p:attrName>style.visibility</p:attrName>
                                        </p:attrNameLst>
                                      </p:cBhvr>
                                      <p:to>
                                        <p:strVal val="hidden"/>
                                      </p:to>
                                    </p:set>
                                  </p:childTnLst>
                                </p:cTn>
                              </p:par>
                            </p:childTnLst>
                          </p:cTn>
                        </p:par>
                        <p:par>
                          <p:cTn id="31" fill="hold">
                            <p:stCondLst>
                              <p:cond delay="2000"/>
                            </p:stCondLst>
                            <p:childTnLst>
                              <p:par>
                                <p:cTn id="32" presetID="16" presetClass="entr" presetSubtype="21"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barn(inVertical)">
                                      <p:cBhvr>
                                        <p:cTn id="34" dur="250"/>
                                        <p:tgtEl>
                                          <p:spTgt spid="26"/>
                                        </p:tgtEl>
                                      </p:cBhvr>
                                    </p:animEffect>
                                  </p:childTnLst>
                                </p:cTn>
                              </p:par>
                              <p:par>
                                <p:cTn id="35" presetID="22" presetClass="entr" presetSubtype="4"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250"/>
                                        <p:tgtEl>
                                          <p:spTgt spid="25"/>
                                        </p:tgtEl>
                                      </p:cBhvr>
                                    </p:animEffect>
                                  </p:childTnLst>
                                </p:cTn>
                              </p:par>
                            </p:childTnLst>
                          </p:cTn>
                        </p:par>
                        <p:par>
                          <p:cTn id="38" fill="hold">
                            <p:stCondLst>
                              <p:cond delay="2250"/>
                            </p:stCondLst>
                            <p:childTnLst>
                              <p:par>
                                <p:cTn id="39" presetID="2" presetClass="exit" presetSubtype="2" fill="hold" grpId="0" nodeType="afterEffect">
                                  <p:stCondLst>
                                    <p:cond delay="0"/>
                                  </p:stCondLst>
                                  <p:childTnLst>
                                    <p:anim calcmode="lin" valueType="num">
                                      <p:cBhvr additive="base">
                                        <p:cTn id="40" dur="1000"/>
                                        <p:tgtEl>
                                          <p:spTgt spid="28"/>
                                        </p:tgtEl>
                                        <p:attrNameLst>
                                          <p:attrName>ppt_x</p:attrName>
                                        </p:attrNameLst>
                                      </p:cBhvr>
                                      <p:tavLst>
                                        <p:tav tm="0">
                                          <p:val>
                                            <p:strVal val="ppt_x"/>
                                          </p:val>
                                        </p:tav>
                                        <p:tav tm="100000">
                                          <p:val>
                                            <p:strVal val="1+ppt_w/2"/>
                                          </p:val>
                                        </p:tav>
                                      </p:tavLst>
                                    </p:anim>
                                    <p:anim calcmode="lin" valueType="num">
                                      <p:cBhvr additive="base">
                                        <p:cTn id="41" dur="1000"/>
                                        <p:tgtEl>
                                          <p:spTgt spid="28"/>
                                        </p:tgtEl>
                                        <p:attrNameLst>
                                          <p:attrName>ppt_y</p:attrName>
                                        </p:attrNameLst>
                                      </p:cBhvr>
                                      <p:tavLst>
                                        <p:tav tm="0">
                                          <p:val>
                                            <p:strVal val="ppt_y"/>
                                          </p:val>
                                        </p:tav>
                                        <p:tav tm="100000">
                                          <p:val>
                                            <p:strVal val="ppt_y"/>
                                          </p:val>
                                        </p:tav>
                                      </p:tavLst>
                                    </p:anim>
                                    <p:set>
                                      <p:cBhvr>
                                        <p:cTn id="42" dur="1" fill="hold">
                                          <p:stCondLst>
                                            <p:cond delay="999"/>
                                          </p:stCondLst>
                                        </p:cTn>
                                        <p:tgtEl>
                                          <p:spTgt spid="28"/>
                                        </p:tgtEl>
                                        <p:attrNameLst>
                                          <p:attrName>style.visibility</p:attrName>
                                        </p:attrNameLst>
                                      </p:cBhvr>
                                      <p:to>
                                        <p:strVal val="hidden"/>
                                      </p:to>
                                    </p:set>
                                  </p:childTnLst>
                                </p:cTn>
                              </p:par>
                              <p:par>
                                <p:cTn id="43" presetID="2" presetClass="exit" presetSubtype="2" fill="hold" nodeType="withEffect">
                                  <p:stCondLst>
                                    <p:cond delay="0"/>
                                  </p:stCondLst>
                                  <p:childTnLst>
                                    <p:anim calcmode="lin" valueType="num">
                                      <p:cBhvr additive="base">
                                        <p:cTn id="44" dur="1000"/>
                                        <p:tgtEl>
                                          <p:spTgt spid="27"/>
                                        </p:tgtEl>
                                        <p:attrNameLst>
                                          <p:attrName>ppt_x</p:attrName>
                                        </p:attrNameLst>
                                      </p:cBhvr>
                                      <p:tavLst>
                                        <p:tav tm="0">
                                          <p:val>
                                            <p:strVal val="ppt_x"/>
                                          </p:val>
                                        </p:tav>
                                        <p:tav tm="100000">
                                          <p:val>
                                            <p:strVal val="1+ppt_w/2"/>
                                          </p:val>
                                        </p:tav>
                                      </p:tavLst>
                                    </p:anim>
                                    <p:anim calcmode="lin" valueType="num">
                                      <p:cBhvr additive="base">
                                        <p:cTn id="45" dur="1000"/>
                                        <p:tgtEl>
                                          <p:spTgt spid="27"/>
                                        </p:tgtEl>
                                        <p:attrNameLst>
                                          <p:attrName>ppt_y</p:attrName>
                                        </p:attrNameLst>
                                      </p:cBhvr>
                                      <p:tavLst>
                                        <p:tav tm="0">
                                          <p:val>
                                            <p:strVal val="ppt_y"/>
                                          </p:val>
                                        </p:tav>
                                        <p:tav tm="100000">
                                          <p:val>
                                            <p:strVal val="ppt_y"/>
                                          </p:val>
                                        </p:tav>
                                      </p:tavLst>
                                    </p:anim>
                                    <p:set>
                                      <p:cBhvr>
                                        <p:cTn id="46" dur="1" fill="hold">
                                          <p:stCondLst>
                                            <p:cond delay="999"/>
                                          </p:stCondLst>
                                        </p:cTn>
                                        <p:tgtEl>
                                          <p:spTgt spid="27"/>
                                        </p:tgtEl>
                                        <p:attrNameLst>
                                          <p:attrName>style.visibility</p:attrName>
                                        </p:attrNameLst>
                                      </p:cBhvr>
                                      <p:to>
                                        <p:strVal val="hidden"/>
                                      </p:to>
                                    </p:set>
                                  </p:childTnLst>
                                </p:cTn>
                              </p:par>
                            </p:childTnLst>
                          </p:cTn>
                        </p:par>
                        <p:par>
                          <p:cTn id="47" fill="hold">
                            <p:stCondLst>
                              <p:cond delay="3250"/>
                            </p:stCondLst>
                            <p:childTnLst>
                              <p:par>
                                <p:cTn id="48" presetID="22" presetClass="entr" presetSubtype="4" fill="hold" nodeType="afterEffect">
                                  <p:stCondLst>
                                    <p:cond delay="0"/>
                                  </p:stCondLst>
                                  <p:childTnLst>
                                    <p:set>
                                      <p:cBhvr>
                                        <p:cTn id="49" dur="1" fill="hold">
                                          <p:stCondLst>
                                            <p:cond delay="0"/>
                                          </p:stCondLst>
                                        </p:cTn>
                                        <p:tgtEl>
                                          <p:spTgt spid="12290"/>
                                        </p:tgtEl>
                                        <p:attrNameLst>
                                          <p:attrName>style.visibility</p:attrName>
                                        </p:attrNameLst>
                                      </p:cBhvr>
                                      <p:to>
                                        <p:strVal val="visible"/>
                                      </p:to>
                                    </p:set>
                                    <p:animEffect transition="in" filter="wipe(down)">
                                      <p:cBhvr>
                                        <p:cTn id="50" dur="250"/>
                                        <p:tgtEl>
                                          <p:spTgt spid="12290"/>
                                        </p:tgtEl>
                                      </p:cBhvr>
                                    </p:animEffect>
                                  </p:childTnLst>
                                </p:cTn>
                              </p:par>
                              <p:par>
                                <p:cTn id="51" presetID="6" presetClass="entr" presetSubtype="16" fill="hold" nodeType="withEffect">
                                  <p:stCondLst>
                                    <p:cond delay="0"/>
                                  </p:stCondLst>
                                  <p:childTnLst>
                                    <p:set>
                                      <p:cBhvr>
                                        <p:cTn id="52" dur="1" fill="hold">
                                          <p:stCondLst>
                                            <p:cond delay="0"/>
                                          </p:stCondLst>
                                        </p:cTn>
                                        <p:tgtEl>
                                          <p:spTgt spid="12291"/>
                                        </p:tgtEl>
                                        <p:attrNameLst>
                                          <p:attrName>style.visibility</p:attrName>
                                        </p:attrNameLst>
                                      </p:cBhvr>
                                      <p:to>
                                        <p:strVal val="visible"/>
                                      </p:to>
                                    </p:set>
                                    <p:animEffect transition="in" filter="circle(in)">
                                      <p:cBhvr>
                                        <p:cTn id="53" dur="250"/>
                                        <p:tgtEl>
                                          <p:spTgt spid="12291"/>
                                        </p:tgtEl>
                                      </p:cBhvr>
                                    </p:animEffect>
                                  </p:childTnLst>
                                </p:cTn>
                              </p:par>
                              <p:par>
                                <p:cTn id="54" presetID="45" presetClass="entr" presetSubtype="0"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250"/>
                                        <p:tgtEl>
                                          <p:spTgt spid="29"/>
                                        </p:tgtEl>
                                      </p:cBhvr>
                                    </p:animEffect>
                                    <p:anim calcmode="lin" valueType="num">
                                      <p:cBhvr>
                                        <p:cTn id="57" dur="250" fill="hold"/>
                                        <p:tgtEl>
                                          <p:spTgt spid="29"/>
                                        </p:tgtEl>
                                        <p:attrNameLst>
                                          <p:attrName>ppt_w</p:attrName>
                                        </p:attrNameLst>
                                      </p:cBhvr>
                                      <p:tavLst>
                                        <p:tav tm="0" fmla="#ppt_w*sin(2.5*pi*$)">
                                          <p:val>
                                            <p:fltVal val="0"/>
                                          </p:val>
                                        </p:tav>
                                        <p:tav tm="100000">
                                          <p:val>
                                            <p:fltVal val="1"/>
                                          </p:val>
                                        </p:tav>
                                      </p:tavLst>
                                    </p:anim>
                                    <p:anim calcmode="lin" valueType="num">
                                      <p:cBhvr>
                                        <p:cTn id="58" dur="25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P spid="28" grpId="0"/>
    </p:bld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9EA759527DEC4DADC846E1DB294FD5" ma:contentTypeVersion="7" ma:contentTypeDescription="Create a new document." ma:contentTypeScope="" ma:versionID="ba8ef04efd71dbfcd953650c6b5819df">
  <xsd:schema xmlns:xsd="http://www.w3.org/2001/XMLSchema" xmlns:xs="http://www.w3.org/2001/XMLSchema" xmlns:p="http://schemas.microsoft.com/office/2006/metadata/properties" xmlns:ns1="http://schemas.microsoft.com/sharepoint/v3" xmlns:ns2="db11a12f-7ae8-42f7-b599-83127f770599" targetNamespace="http://schemas.microsoft.com/office/2006/metadata/properties" ma:root="true" ma:fieldsID="0b04b69693391b4862c7e6736635bf61" ns1:_="" ns2:_="">
    <xsd:import namespace="http://schemas.microsoft.com/sharepoint/v3"/>
    <xsd:import namespace="db11a12f-7ae8-42f7-b599-83127f770599"/>
    <xsd:element name="properties">
      <xsd:complexType>
        <xsd:sequence>
          <xsd:element name="documentManagement">
            <xsd:complexType>
              <xsd:all>
                <xsd:element ref="ns1:PublishingStartDate" minOccurs="0"/>
                <xsd:element ref="ns1:PublishingExpirationDate" minOccurs="0"/>
                <xsd:element ref="ns2:Abstract" minOccurs="0"/>
                <xsd:element ref="ns2:DatePosted" minOccurs="0"/>
                <xsd:element ref="ns2:DocumentKeywords" minOccurs="0"/>
                <xsd:element ref="ns2:DocumentNotes" minOccurs="0"/>
                <xsd:element ref="ns2:DocumentCategory" minOccurs="0"/>
                <xsd:element ref="ns2:Committe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b11a12f-7ae8-42f7-b599-83127f770599" elementFormDefault="qualified">
    <xsd:import namespace="http://schemas.microsoft.com/office/2006/documentManagement/types"/>
    <xsd:import namespace="http://schemas.microsoft.com/office/infopath/2007/PartnerControls"/>
    <xsd:element name="Abstract" ma:index="10" nillable="true" ma:displayName="Abstract" ma:internalName="Abstract">
      <xsd:simpleType>
        <xsd:restriction base="dms:Text">
          <xsd:maxLength value="255"/>
        </xsd:restriction>
      </xsd:simpleType>
    </xsd:element>
    <xsd:element name="DatePosted" ma:index="11" nillable="true" ma:displayName="DatePosted" ma:format="DateOnly" ma:internalName="DatePosted">
      <xsd:simpleType>
        <xsd:restriction base="dms:DateTime"/>
      </xsd:simpleType>
    </xsd:element>
    <xsd:element name="DocumentKeywords" ma:index="12" nillable="true" ma:displayName="DocumentKeywords" ma:internalName="DocumentKeywords">
      <xsd:simpleType>
        <xsd:restriction base="dms:Note">
          <xsd:maxLength value="255"/>
        </xsd:restriction>
      </xsd:simpleType>
    </xsd:element>
    <xsd:element name="DocumentNotes" ma:index="13" nillable="true" ma:displayName="DocumentNotes" ma:internalName="DocumentNotes">
      <xsd:simpleType>
        <xsd:restriction base="dms:Note">
          <xsd:maxLength value="255"/>
        </xsd:restriction>
      </xsd:simpleType>
    </xsd:element>
    <xsd:element name="DocumentCategory" ma:index="14" nillable="true" ma:displayName="DocumentCategory" ma:internalName="DocumentCategory">
      <xsd:simpleType>
        <xsd:restriction base="dms:Text">
          <xsd:maxLength value="255"/>
        </xsd:restriction>
      </xsd:simpleType>
    </xsd:element>
    <xsd:element name="Committee" ma:index="15" nillable="true" ma:displayName="Committee" ma:internalName="Committe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ommittee xmlns="db11a12f-7ae8-42f7-b599-83127f770599" xsi:nil="true"/>
    <DocumentNotes xmlns="db11a12f-7ae8-42f7-b599-83127f770599" xsi:nil="true"/>
    <DocumentCategory xmlns="db11a12f-7ae8-42f7-b599-83127f770599" xsi:nil="true"/>
    <PublishingExpirationDate xmlns="http://schemas.microsoft.com/sharepoint/v3" xsi:nil="true"/>
    <DocumentKeywords xmlns="db11a12f-7ae8-42f7-b599-83127f770599" xsi:nil="true"/>
    <PublishingStartDate xmlns="http://schemas.microsoft.com/sharepoint/v3" xsi:nil="true"/>
    <Abstract xmlns="db11a12f-7ae8-42f7-b599-83127f770599" xsi:nil="true"/>
    <DatePosted xmlns="db11a12f-7ae8-42f7-b599-83127f770599" xsi:nil="true"/>
  </documentManagement>
</p:properties>
</file>

<file path=customXml/itemProps1.xml><?xml version="1.0" encoding="utf-8"?>
<ds:datastoreItem xmlns:ds="http://schemas.openxmlformats.org/officeDocument/2006/customXml" ds:itemID="{350D38BC-D154-4D65-97BF-4AE35535062A}"/>
</file>

<file path=customXml/itemProps2.xml><?xml version="1.0" encoding="utf-8"?>
<ds:datastoreItem xmlns:ds="http://schemas.openxmlformats.org/officeDocument/2006/customXml" ds:itemID="{AAA16C22-8C39-48A6-AB31-F0B9F543F932}"/>
</file>

<file path=customXml/itemProps3.xml><?xml version="1.0" encoding="utf-8"?>
<ds:datastoreItem xmlns:ds="http://schemas.openxmlformats.org/officeDocument/2006/customXml" ds:itemID="{26738765-A54A-4CA4-BDB3-6EDFD4E9E2A5}"/>
</file>

<file path=docProps/app.xml><?xml version="1.0" encoding="utf-8"?>
<Properties xmlns="http://schemas.openxmlformats.org/officeDocument/2006/extended-properties" xmlns:vt="http://schemas.openxmlformats.org/officeDocument/2006/docPropsVTypes">
  <TotalTime>25565</TotalTime>
  <Words>1673</Words>
  <Application>Microsoft Office PowerPoint</Application>
  <PresentationFormat>On-screen Show (4:3)</PresentationFormat>
  <Paragraphs>344</Paragraphs>
  <Slides>43</Slides>
  <Notes>34</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Custom Design</vt:lpstr>
      <vt:lpstr>PowerPoint Presentation</vt:lpstr>
      <vt:lpstr>Oregon’s Road Usage Charge  Program - SB810 Implementation</vt:lpstr>
      <vt:lpstr>Motivations for Change in Road Funding</vt:lpstr>
      <vt:lpstr>Defining Road Usage Charge</vt:lpstr>
      <vt:lpstr>PowerPoint Presentation</vt:lpstr>
      <vt:lpstr>The Project:  Road Usage Charge Program – SB810 Implementation</vt:lpstr>
      <vt:lpstr>The volunteer experience</vt:lpstr>
      <vt:lpstr>Volunteer Experience – Start up</vt:lpstr>
      <vt:lpstr>Daily volunteer experience </vt:lpstr>
      <vt:lpstr>Volunteer experience - Billing</vt:lpstr>
      <vt:lpstr>Azuga uses a prepaid wallet</vt:lpstr>
      <vt:lpstr>Verizon charges your credit card monthly</vt:lpstr>
      <vt:lpstr>Sanef invoices quarterly if threshold met</vt:lpstr>
      <vt:lpstr>The RUC System</vt:lpstr>
      <vt:lpstr>    Design principles</vt:lpstr>
      <vt:lpstr>PowerPoint Presentation</vt:lpstr>
      <vt:lpstr>PowerPoint Presentation</vt:lpstr>
      <vt:lpstr>Mileage Collection</vt:lpstr>
      <vt:lpstr>Mileage Collection</vt:lpstr>
      <vt:lpstr>Verifying Mileage data</vt:lpstr>
      <vt:lpstr>Account Managers</vt:lpstr>
      <vt:lpstr>Account Managers</vt:lpstr>
      <vt:lpstr>Account Managers</vt:lpstr>
      <vt:lpstr>Account Manager compliance</vt:lpstr>
      <vt:lpstr>Certification process</vt:lpstr>
      <vt:lpstr>Contract Requirements</vt:lpstr>
      <vt:lpstr>Contract Requirements</vt:lpstr>
      <vt:lpstr>ODOT</vt:lpstr>
      <vt:lpstr>PowerPoint Presentation</vt:lpstr>
      <vt:lpstr>ODOT Operations</vt:lpstr>
      <vt:lpstr>PowerPoint Presentation</vt:lpstr>
      <vt:lpstr>Many applications used for RUC</vt:lpstr>
      <vt:lpstr>RUC Administration Subsystem</vt:lpstr>
      <vt:lpstr>Interface to DMV</vt:lpstr>
      <vt:lpstr>Communications</vt:lpstr>
      <vt:lpstr>PowerPoint Presentation</vt:lpstr>
      <vt:lpstr>Communications</vt:lpstr>
      <vt:lpstr>Next Steps</vt:lpstr>
      <vt:lpstr>Transition</vt:lpstr>
      <vt:lpstr>Next Step</vt:lpstr>
      <vt:lpstr>Operations</vt:lpstr>
      <vt:lpstr>Activities after launch</vt:lpstr>
      <vt:lpstr>PowerPoint Presentation</vt:lpstr>
    </vt:vector>
  </TitlesOfParts>
  <Company>Edelman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Template</dc:title>
  <dc:creator>Edelman</dc:creator>
  <cp:lastModifiedBy>BOCK Maureen</cp:lastModifiedBy>
  <cp:revision>1049</cp:revision>
  <cp:lastPrinted>2015-07-10T16:14:44Z</cp:lastPrinted>
  <dcterms:created xsi:type="dcterms:W3CDTF">2011-05-20T18:33:54Z</dcterms:created>
  <dcterms:modified xsi:type="dcterms:W3CDTF">2015-07-15T16:59:30Z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0x010100779EA759527DEC4DADC846E1DB294FD5</vt:lpwstr>
  </property>
</Properties>
</file>