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emf" ContentType="image/x-emf"/>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5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3.xml" ContentType="application/vnd.openxmlformats-officedocument.presentationml.slide+xml"/>
  <Override PartName="/ppt/slides/slide2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6.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9.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4.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2" r:id="rId2"/>
  </p:sldMasterIdLst>
  <p:notesMasterIdLst>
    <p:notesMasterId r:id="rId57"/>
  </p:notesMasterIdLst>
  <p:handoutMasterIdLst>
    <p:handoutMasterId r:id="rId58"/>
  </p:handoutMasterIdLst>
  <p:sldIdLst>
    <p:sldId id="256" r:id="rId3"/>
    <p:sldId id="289" r:id="rId4"/>
    <p:sldId id="304" r:id="rId5"/>
    <p:sldId id="290" r:id="rId6"/>
    <p:sldId id="274" r:id="rId7"/>
    <p:sldId id="292" r:id="rId8"/>
    <p:sldId id="311" r:id="rId9"/>
    <p:sldId id="361" r:id="rId10"/>
    <p:sldId id="282" r:id="rId11"/>
    <p:sldId id="307" r:id="rId12"/>
    <p:sldId id="293" r:id="rId13"/>
    <p:sldId id="312" r:id="rId14"/>
    <p:sldId id="317" r:id="rId15"/>
    <p:sldId id="339" r:id="rId16"/>
    <p:sldId id="297" r:id="rId17"/>
    <p:sldId id="349" r:id="rId18"/>
    <p:sldId id="350" r:id="rId19"/>
    <p:sldId id="351" r:id="rId20"/>
    <p:sldId id="343" r:id="rId21"/>
    <p:sldId id="344" r:id="rId22"/>
    <p:sldId id="342" r:id="rId23"/>
    <p:sldId id="345" r:id="rId24"/>
    <p:sldId id="321" r:id="rId25"/>
    <p:sldId id="322" r:id="rId26"/>
    <p:sldId id="352" r:id="rId27"/>
    <p:sldId id="355" r:id="rId28"/>
    <p:sldId id="358" r:id="rId29"/>
    <p:sldId id="356" r:id="rId30"/>
    <p:sldId id="353" r:id="rId31"/>
    <p:sldId id="354" r:id="rId32"/>
    <p:sldId id="348" r:id="rId33"/>
    <p:sldId id="347" r:id="rId34"/>
    <p:sldId id="323" r:id="rId35"/>
    <p:sldId id="324" r:id="rId36"/>
    <p:sldId id="325" r:id="rId37"/>
    <p:sldId id="362" r:id="rId38"/>
    <p:sldId id="366" r:id="rId39"/>
    <p:sldId id="333" r:id="rId40"/>
    <p:sldId id="367" r:id="rId41"/>
    <p:sldId id="359" r:id="rId42"/>
    <p:sldId id="363" r:id="rId43"/>
    <p:sldId id="364" r:id="rId44"/>
    <p:sldId id="327" r:id="rId45"/>
    <p:sldId id="329" r:id="rId46"/>
    <p:sldId id="360" r:id="rId47"/>
    <p:sldId id="330" r:id="rId48"/>
    <p:sldId id="331" r:id="rId49"/>
    <p:sldId id="332" r:id="rId50"/>
    <p:sldId id="337" r:id="rId51"/>
    <p:sldId id="365" r:id="rId52"/>
    <p:sldId id="296" r:id="rId53"/>
    <p:sldId id="288" r:id="rId54"/>
    <p:sldId id="269" r:id="rId55"/>
    <p:sldId id="270" r:id="rId56"/>
  </p:sldIdLst>
  <p:sldSz cx="9144000" cy="5715000" type="screen16x10"/>
  <p:notesSz cx="7315200" cy="96012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11" charset="0"/>
      <a:defRPr kern="1200">
        <a:solidFill>
          <a:schemeClr val="tx1"/>
        </a:solidFill>
        <a:latin typeface="Arial" pitchFamily="-111" charset="0"/>
        <a:ea typeface="+mn-ea"/>
        <a:cs typeface="+mn-cs"/>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11" charset="0"/>
      <a:defRPr kern="1200">
        <a:solidFill>
          <a:schemeClr val="tx1"/>
        </a:solidFill>
        <a:latin typeface="Arial" pitchFamily="-111" charset="0"/>
        <a:ea typeface="+mn-ea"/>
        <a:cs typeface="+mn-cs"/>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11" charset="0"/>
      <a:defRPr kern="1200">
        <a:solidFill>
          <a:schemeClr val="tx1"/>
        </a:solidFill>
        <a:latin typeface="Arial" pitchFamily="-111" charset="0"/>
        <a:ea typeface="+mn-ea"/>
        <a:cs typeface="+mn-cs"/>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11" charset="0"/>
      <a:defRPr kern="1200">
        <a:solidFill>
          <a:schemeClr val="tx1"/>
        </a:solidFill>
        <a:latin typeface="Arial" pitchFamily="-111" charset="0"/>
        <a:ea typeface="+mn-ea"/>
        <a:cs typeface="+mn-cs"/>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11" charset="0"/>
      <a:defRPr kern="1200">
        <a:solidFill>
          <a:schemeClr val="tx1"/>
        </a:solidFill>
        <a:latin typeface="Arial" pitchFamily="-111" charset="0"/>
        <a:ea typeface="+mn-ea"/>
        <a:cs typeface="+mn-cs"/>
      </a:defRPr>
    </a:lvl5pPr>
    <a:lvl6pPr marL="2286000" algn="l" defTabSz="457200" rtl="0" eaLnBrk="1" latinLnBrk="0" hangingPunct="1">
      <a:defRPr kern="1200">
        <a:solidFill>
          <a:schemeClr val="tx1"/>
        </a:solidFill>
        <a:latin typeface="Arial" pitchFamily="-111" charset="0"/>
        <a:ea typeface="+mn-ea"/>
        <a:cs typeface="+mn-cs"/>
      </a:defRPr>
    </a:lvl6pPr>
    <a:lvl7pPr marL="2743200" algn="l" defTabSz="457200" rtl="0" eaLnBrk="1" latinLnBrk="0" hangingPunct="1">
      <a:defRPr kern="1200">
        <a:solidFill>
          <a:schemeClr val="tx1"/>
        </a:solidFill>
        <a:latin typeface="Arial" pitchFamily="-111" charset="0"/>
        <a:ea typeface="+mn-ea"/>
        <a:cs typeface="+mn-cs"/>
      </a:defRPr>
    </a:lvl7pPr>
    <a:lvl8pPr marL="3200400" algn="l" defTabSz="457200" rtl="0" eaLnBrk="1" latinLnBrk="0" hangingPunct="1">
      <a:defRPr kern="1200">
        <a:solidFill>
          <a:schemeClr val="tx1"/>
        </a:solidFill>
        <a:latin typeface="Arial" pitchFamily="-111" charset="0"/>
        <a:ea typeface="+mn-ea"/>
        <a:cs typeface="+mn-cs"/>
      </a:defRPr>
    </a:lvl8pPr>
    <a:lvl9pPr marL="3657600" algn="l" defTabSz="457200" rtl="0" eaLnBrk="1" latinLnBrk="0" hangingPunct="1">
      <a:defRPr kern="1200">
        <a:solidFill>
          <a:schemeClr val="tx1"/>
        </a:solidFill>
        <a:latin typeface="Arial" pitchFamily="-11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6FA37D"/>
    <a:srgbClr val="128CD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7" autoAdjust="0"/>
    <p:restoredTop sz="94660"/>
  </p:normalViewPr>
  <p:slideViewPr>
    <p:cSldViewPr showGuides="1">
      <p:cViewPr>
        <p:scale>
          <a:sx n="100" d="100"/>
          <a:sy n="100" d="100"/>
        </p:scale>
        <p:origin x="-1086" y="-72"/>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9" d="100"/>
          <a:sy n="59" d="100"/>
        </p:scale>
        <p:origin x="-1752" y="-72"/>
      </p:cViewPr>
      <p:guideLst>
        <p:guide orient="horz" pos="2750"/>
        <p:guide pos="2033"/>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customXml" Target="../customXml/item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customXml" Target="../customXml/item2.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65"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518" cy="480363"/>
          </a:xfrm>
          <a:prstGeom prst="rect">
            <a:avLst/>
          </a:prstGeom>
        </p:spPr>
        <p:txBody>
          <a:bodyPr vert="horz" lIns="86975" tIns="43488" rIns="86975" bIns="43488" rtlCol="0"/>
          <a:lstStyle>
            <a:lvl1pPr algn="l">
              <a:defRPr sz="1100"/>
            </a:lvl1pPr>
          </a:lstStyle>
          <a:p>
            <a:endParaRPr lang="en-US" dirty="0"/>
          </a:p>
        </p:txBody>
      </p:sp>
      <p:sp>
        <p:nvSpPr>
          <p:cNvPr id="3" name="Date Placeholder 2"/>
          <p:cNvSpPr>
            <a:spLocks noGrp="1"/>
          </p:cNvSpPr>
          <p:nvPr>
            <p:ph type="dt" sz="quarter" idx="1"/>
          </p:nvPr>
        </p:nvSpPr>
        <p:spPr>
          <a:xfrm>
            <a:off x="4143189" y="1"/>
            <a:ext cx="3170518" cy="480363"/>
          </a:xfrm>
          <a:prstGeom prst="rect">
            <a:avLst/>
          </a:prstGeom>
        </p:spPr>
        <p:txBody>
          <a:bodyPr vert="horz" lIns="86975" tIns="43488" rIns="86975" bIns="43488" rtlCol="0"/>
          <a:lstStyle>
            <a:lvl1pPr algn="r">
              <a:defRPr sz="1100"/>
            </a:lvl1pPr>
          </a:lstStyle>
          <a:p>
            <a:fld id="{60FE4980-8EBA-4923-A9DC-D20E55ECB1F0}" type="datetimeFigureOut">
              <a:rPr lang="en-US" smtClean="0"/>
              <a:pPr/>
              <a:t>7/24/2015</a:t>
            </a:fld>
            <a:endParaRPr lang="en-US" dirty="0"/>
          </a:p>
        </p:txBody>
      </p:sp>
      <p:sp>
        <p:nvSpPr>
          <p:cNvPr id="4" name="Footer Placeholder 3"/>
          <p:cNvSpPr>
            <a:spLocks noGrp="1"/>
          </p:cNvSpPr>
          <p:nvPr>
            <p:ph type="ftr" sz="quarter" idx="2"/>
          </p:nvPr>
        </p:nvSpPr>
        <p:spPr>
          <a:xfrm>
            <a:off x="0" y="9119324"/>
            <a:ext cx="3170518" cy="480363"/>
          </a:xfrm>
          <a:prstGeom prst="rect">
            <a:avLst/>
          </a:prstGeom>
        </p:spPr>
        <p:txBody>
          <a:bodyPr vert="horz" lIns="86975" tIns="43488" rIns="86975" bIns="43488" rtlCol="0" anchor="b"/>
          <a:lstStyle>
            <a:lvl1pPr algn="l">
              <a:defRPr sz="1100"/>
            </a:lvl1pPr>
          </a:lstStyle>
          <a:p>
            <a:endParaRPr lang="en-US" dirty="0"/>
          </a:p>
        </p:txBody>
      </p:sp>
      <p:sp>
        <p:nvSpPr>
          <p:cNvPr id="5" name="Slide Number Placeholder 4"/>
          <p:cNvSpPr>
            <a:spLocks noGrp="1"/>
          </p:cNvSpPr>
          <p:nvPr>
            <p:ph type="sldNum" sz="quarter" idx="3"/>
          </p:nvPr>
        </p:nvSpPr>
        <p:spPr>
          <a:xfrm>
            <a:off x="4143189" y="9119324"/>
            <a:ext cx="3170518" cy="480363"/>
          </a:xfrm>
          <a:prstGeom prst="rect">
            <a:avLst/>
          </a:prstGeom>
        </p:spPr>
        <p:txBody>
          <a:bodyPr vert="horz" lIns="86975" tIns="43488" rIns="86975" bIns="43488" rtlCol="0" anchor="b"/>
          <a:lstStyle>
            <a:lvl1pPr algn="r">
              <a:defRPr sz="1100"/>
            </a:lvl1pPr>
          </a:lstStyle>
          <a:p>
            <a:fld id="{FAF28347-5813-418C-AE26-1360C091F014}"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
          <p:cNvSpPr>
            <a:spLocks noGrp="1" noRot="1" noChangeAspect="1" noChangeArrowheads="1"/>
          </p:cNvSpPr>
          <p:nvPr>
            <p:ph type="sldImg"/>
          </p:nvPr>
        </p:nvSpPr>
        <p:spPr bwMode="auto">
          <a:xfrm>
            <a:off x="777875" y="730250"/>
            <a:ext cx="5757863" cy="3598863"/>
          </a:xfrm>
          <a:prstGeom prst="rect">
            <a:avLst/>
          </a:prstGeom>
          <a:noFill/>
          <a:ln w="9525">
            <a:noFill/>
            <a:round/>
            <a:headEnd/>
            <a:tailEnd/>
          </a:ln>
        </p:spPr>
      </p:sp>
      <p:sp>
        <p:nvSpPr>
          <p:cNvPr id="9218" name="Rectangle 2"/>
          <p:cNvSpPr>
            <a:spLocks noGrp="1" noChangeArrowheads="1"/>
          </p:cNvSpPr>
          <p:nvPr>
            <p:ph type="body"/>
          </p:nvPr>
        </p:nvSpPr>
        <p:spPr bwMode="auto">
          <a:xfrm>
            <a:off x="732121" y="4559665"/>
            <a:ext cx="5850965" cy="431872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a:p>
        </p:txBody>
      </p:sp>
      <p:sp>
        <p:nvSpPr>
          <p:cNvPr id="9219" name="Rectangle 3"/>
          <p:cNvSpPr>
            <a:spLocks noGrp="1" noChangeArrowheads="1"/>
          </p:cNvSpPr>
          <p:nvPr>
            <p:ph type="hdr"/>
          </p:nvPr>
        </p:nvSpPr>
        <p:spPr bwMode="auto">
          <a:xfrm>
            <a:off x="0" y="1"/>
            <a:ext cx="3173505" cy="47884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buFont typeface="Times New Roman" pitchFamily="-111" charset="0"/>
              <a:buNone/>
              <a:tabLst>
                <a:tab pos="688553" algn="l"/>
                <a:tab pos="1377106" algn="l"/>
                <a:tab pos="2065659" algn="l"/>
                <a:tab pos="2754212" algn="l"/>
              </a:tabLst>
              <a:defRPr sz="1400">
                <a:solidFill>
                  <a:srgbClr val="000000"/>
                </a:solidFill>
                <a:latin typeface="Times New Roman" pitchFamily="-111" charset="0"/>
                <a:ea typeface="Arial Unicode MS" pitchFamily="-111" charset="0"/>
                <a:cs typeface="Arial Unicode MS" pitchFamily="-111" charset="0"/>
              </a:defRPr>
            </a:lvl1pPr>
          </a:lstStyle>
          <a:p>
            <a:pPr>
              <a:defRPr/>
            </a:pPr>
            <a:endParaRPr lang="en-US" dirty="0"/>
          </a:p>
        </p:txBody>
      </p:sp>
      <p:sp>
        <p:nvSpPr>
          <p:cNvPr id="9220" name="Rectangle 4"/>
          <p:cNvSpPr>
            <a:spLocks noGrp="1" noChangeArrowheads="1"/>
          </p:cNvSpPr>
          <p:nvPr>
            <p:ph type="dt"/>
          </p:nvPr>
        </p:nvSpPr>
        <p:spPr bwMode="auto">
          <a:xfrm>
            <a:off x="4140200" y="1"/>
            <a:ext cx="3173505" cy="47884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buFont typeface="Times New Roman" pitchFamily="-111" charset="0"/>
              <a:buNone/>
              <a:tabLst>
                <a:tab pos="688553" algn="l"/>
                <a:tab pos="1377106" algn="l"/>
                <a:tab pos="2065659" algn="l"/>
                <a:tab pos="2754212" algn="l"/>
              </a:tabLst>
              <a:defRPr sz="1400">
                <a:solidFill>
                  <a:srgbClr val="000000"/>
                </a:solidFill>
                <a:latin typeface="Times New Roman" pitchFamily="-111" charset="0"/>
                <a:ea typeface="Arial Unicode MS" pitchFamily="-111" charset="0"/>
                <a:cs typeface="Arial Unicode MS" pitchFamily="-111" charset="0"/>
              </a:defRPr>
            </a:lvl1pPr>
          </a:lstStyle>
          <a:p>
            <a:pPr>
              <a:defRPr/>
            </a:pPr>
            <a:endParaRPr lang="en-US" dirty="0"/>
          </a:p>
        </p:txBody>
      </p:sp>
      <p:sp>
        <p:nvSpPr>
          <p:cNvPr id="9221" name="Rectangle 5"/>
          <p:cNvSpPr>
            <a:spLocks noGrp="1" noChangeArrowheads="1"/>
          </p:cNvSpPr>
          <p:nvPr>
            <p:ph type="ftr"/>
          </p:nvPr>
        </p:nvSpPr>
        <p:spPr bwMode="auto">
          <a:xfrm>
            <a:off x="0" y="9120840"/>
            <a:ext cx="3173505" cy="47884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buFont typeface="Times New Roman" pitchFamily="-111" charset="0"/>
              <a:buNone/>
              <a:tabLst>
                <a:tab pos="688553" algn="l"/>
                <a:tab pos="1377106" algn="l"/>
                <a:tab pos="2065659" algn="l"/>
                <a:tab pos="2754212" algn="l"/>
              </a:tabLst>
              <a:defRPr sz="1400">
                <a:solidFill>
                  <a:srgbClr val="000000"/>
                </a:solidFill>
                <a:latin typeface="Times New Roman" pitchFamily="-111" charset="0"/>
                <a:ea typeface="Arial Unicode MS" pitchFamily="-111" charset="0"/>
                <a:cs typeface="Arial Unicode MS" pitchFamily="-111" charset="0"/>
              </a:defRPr>
            </a:lvl1pPr>
          </a:lstStyle>
          <a:p>
            <a:pPr>
              <a:defRPr/>
            </a:pPr>
            <a:endParaRPr lang="en-US" dirty="0"/>
          </a:p>
        </p:txBody>
      </p:sp>
      <p:sp>
        <p:nvSpPr>
          <p:cNvPr id="9222" name="Rectangle 6"/>
          <p:cNvSpPr>
            <a:spLocks noGrp="1" noChangeArrowheads="1"/>
          </p:cNvSpPr>
          <p:nvPr>
            <p:ph type="sldNum"/>
          </p:nvPr>
        </p:nvSpPr>
        <p:spPr bwMode="auto">
          <a:xfrm>
            <a:off x="4140200" y="9120840"/>
            <a:ext cx="3173505" cy="47884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buFont typeface="Times New Roman" pitchFamily="-111" charset="0"/>
              <a:buNone/>
              <a:tabLst>
                <a:tab pos="688553" algn="l"/>
                <a:tab pos="1377106" algn="l"/>
                <a:tab pos="2065659" algn="l"/>
                <a:tab pos="2754212" algn="l"/>
              </a:tabLst>
              <a:defRPr sz="1400">
                <a:solidFill>
                  <a:srgbClr val="000000"/>
                </a:solidFill>
                <a:latin typeface="Times New Roman" pitchFamily="-111" charset="0"/>
                <a:ea typeface="Arial Unicode MS" pitchFamily="-111" charset="0"/>
                <a:cs typeface="Arial Unicode MS" pitchFamily="-111" charset="0"/>
              </a:defRPr>
            </a:lvl1pPr>
          </a:lstStyle>
          <a:p>
            <a:pPr>
              <a:defRPr/>
            </a:pPr>
            <a:fld id="{B0A044A1-67F3-5B44-B42A-C253B7AAB5E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11" charset="0"/>
      <a:defRPr sz="1200" kern="1200">
        <a:solidFill>
          <a:srgbClr val="000000"/>
        </a:solidFill>
        <a:latin typeface="Times New Roman" pitchFamily="-111" charset="0"/>
        <a:ea typeface="ヒラギノ角ゴ Pro W3" pitchFamily="-111" charset="-128"/>
        <a:cs typeface="ヒラギノ角ゴ Pro W3" pitchFamily="-111" charset="-128"/>
      </a:defRPr>
    </a:lvl1pPr>
    <a:lvl2pPr marL="37931725" indent="-37474525" algn="l" defTabSz="457200" rtl="0" eaLnBrk="0" fontAlgn="base" hangingPunct="0">
      <a:spcBef>
        <a:spcPct val="30000"/>
      </a:spcBef>
      <a:spcAft>
        <a:spcPct val="0"/>
      </a:spcAft>
      <a:buClr>
        <a:srgbClr val="000000"/>
      </a:buClr>
      <a:buSzPct val="100000"/>
      <a:buFont typeface="Times New Roman" pitchFamily="-111" charset="0"/>
      <a:defRPr sz="1200" kern="1200">
        <a:solidFill>
          <a:srgbClr val="000000"/>
        </a:solidFill>
        <a:latin typeface="Times New Roman" pitchFamily="-111" charset="0"/>
        <a:ea typeface="ヒラギノ角ゴ Pro W3" pitchFamily="-111" charset="-128"/>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11" charset="0"/>
      <a:defRPr sz="1200" kern="1200">
        <a:solidFill>
          <a:srgbClr val="000000"/>
        </a:solidFill>
        <a:latin typeface="Times New Roman" pitchFamily="-111" charset="0"/>
        <a:ea typeface="ヒラギノ角ゴ Pro W3" pitchFamily="-111" charset="-128"/>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11" charset="0"/>
      <a:defRPr sz="1200" kern="1200">
        <a:solidFill>
          <a:srgbClr val="000000"/>
        </a:solidFill>
        <a:latin typeface="Times New Roman" pitchFamily="-111" charset="0"/>
        <a:ea typeface="ヒラギノ角ゴ Pro W3" pitchFamily="-111" charset="-128"/>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11" charset="0"/>
      <a:defRPr sz="1200" kern="1200">
        <a:solidFill>
          <a:srgbClr val="000000"/>
        </a:solidFill>
        <a:latin typeface="Times New Roman" pitchFamily="-111" charset="0"/>
        <a:ea typeface="ヒラギノ角ゴ Pro W3"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6"/>
          <p:cNvSpPr>
            <a:spLocks noGrp="1" noChangeArrowheads="1"/>
          </p:cNvSpPr>
          <p:nvPr>
            <p:ph type="sldNum" sz="quarter"/>
          </p:nvPr>
        </p:nvSpPr>
        <p:spPr>
          <a:noFill/>
        </p:spPr>
        <p:txBody>
          <a:bodyPr/>
          <a:lstStyle/>
          <a:p>
            <a:fld id="{5667C99D-F9CE-D34F-BEB3-E7F3546102D4}" type="slidenum">
              <a:rPr lang="en-US"/>
              <a:pPr/>
              <a:t>1</a:t>
            </a:fld>
            <a:endParaRPr lang="en-US" dirty="0"/>
          </a:p>
        </p:txBody>
      </p:sp>
      <p:sp>
        <p:nvSpPr>
          <p:cNvPr id="60419" name="Text Box 1"/>
          <p:cNvSpPr>
            <a:spLocks noGrp="1" noRot="1" noChangeAspect="1" noChangeArrowheads="1"/>
          </p:cNvSpPr>
          <p:nvPr>
            <p:ph type="sldImg"/>
          </p:nvPr>
        </p:nvSpPr>
        <p:spPr>
          <a:xfrm>
            <a:off x="777875" y="730250"/>
            <a:ext cx="5759450" cy="3600450"/>
          </a:xfrm>
          <a:solidFill>
            <a:srgbClr val="FFFFFF"/>
          </a:solidFill>
          <a:ln>
            <a:solidFill>
              <a:srgbClr val="000000"/>
            </a:solidFill>
            <a:miter lim="800000"/>
          </a:ln>
        </p:spPr>
      </p:sp>
      <p:sp>
        <p:nvSpPr>
          <p:cNvPr id="60420" name="Text Box 2"/>
          <p:cNvSpPr>
            <a:spLocks noGrp="1" noChangeArrowheads="1"/>
          </p:cNvSpPr>
          <p:nvPr>
            <p:ph type="body" idx="1"/>
          </p:nvPr>
        </p:nvSpPr>
        <p:spPr>
          <a:xfrm>
            <a:off x="732121" y="4559661"/>
            <a:ext cx="5852459" cy="4320237"/>
          </a:xfrm>
          <a:noFill/>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Green Blank">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Text Green">
    <p:spTree>
      <p:nvGrpSpPr>
        <p:cNvPr id="1" name=""/>
        <p:cNvGrpSpPr/>
        <p:nvPr/>
      </p:nvGrpSpPr>
      <p:grpSpPr>
        <a:xfrm>
          <a:off x="0" y="0"/>
          <a:ext cx="0" cy="0"/>
          <a:chOff x="0" y="0"/>
          <a:chExt cx="0" cy="0"/>
        </a:xfrm>
      </p:grpSpPr>
      <p:sp>
        <p:nvSpPr>
          <p:cNvPr id="2" name="Title 1"/>
          <p:cNvSpPr>
            <a:spLocks noGrp="1"/>
          </p:cNvSpPr>
          <p:nvPr>
            <p:ph type="title"/>
          </p:nvPr>
        </p:nvSpPr>
        <p:spPr>
          <a:xfrm>
            <a:off x="6096000" y="495300"/>
            <a:ext cx="2667000" cy="609600"/>
          </a:xfrm>
          <a:prstGeom prst="rect">
            <a:avLst/>
          </a:prstGeom>
        </p:spPr>
        <p:txBody>
          <a:bodyPr anchor="b"/>
          <a:lstStyle>
            <a:lvl1pPr algn="l">
              <a:defRPr sz="2000" b="1">
                <a:solidFill>
                  <a:srgbClr val="003366"/>
                </a:solidFill>
                <a:latin typeface="Times New Roman"/>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457200" y="511175"/>
            <a:ext cx="5486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6096000" y="1181100"/>
            <a:ext cx="2667000" cy="2743200"/>
          </a:xfrm>
          <a:prstGeom prst="rect">
            <a:avLst/>
          </a:prstGeom>
        </p:spPr>
        <p:txBody>
          <a:bodyPr/>
          <a:lstStyle>
            <a:lvl1pPr marL="0" indent="0">
              <a:buNone/>
              <a:defRPr sz="1400">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0" name="Text Placeholder 9"/>
          <p:cNvSpPr>
            <a:spLocks noGrp="1"/>
          </p:cNvSpPr>
          <p:nvPr>
            <p:ph type="body" sz="quarter" idx="12"/>
          </p:nvPr>
        </p:nvSpPr>
        <p:spPr>
          <a:xfrm>
            <a:off x="457200" y="4000500"/>
            <a:ext cx="5486400" cy="381000"/>
          </a:xfrm>
          <a:prstGeom prst="rect">
            <a:avLst/>
          </a:prstGeom>
        </p:spPr>
        <p:txBody>
          <a:bodyPr vert="horz"/>
          <a:lstStyle>
            <a:lvl1pPr>
              <a:defRPr sz="1400">
                <a:latin typeface="Arial"/>
              </a:defRPr>
            </a:lvl1pPr>
          </a:lstStyle>
          <a:p>
            <a:pPr lvl="0"/>
            <a:r>
              <a:rPr lang="en-US" smtClean="0"/>
              <a:t>Click to edit Master text styles</a:t>
            </a:r>
          </a:p>
        </p:txBody>
      </p:sp>
      <p:sp>
        <p:nvSpPr>
          <p:cNvPr id="6" name="Slide Number Placeholder 5"/>
          <p:cNvSpPr>
            <a:spLocks noGrp="1"/>
          </p:cNvSpPr>
          <p:nvPr>
            <p:ph type="sldNum" sz="quarter" idx="13"/>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clusion Green">
    <p:spTree>
      <p:nvGrpSpPr>
        <p:cNvPr id="1" name=""/>
        <p:cNvGrpSpPr/>
        <p:nvPr/>
      </p:nvGrpSpPr>
      <p:grpSpPr>
        <a:xfrm>
          <a:off x="0" y="0"/>
          <a:ext cx="0" cy="0"/>
          <a:chOff x="0" y="0"/>
          <a:chExt cx="0" cy="0"/>
        </a:xfrm>
      </p:grpSpPr>
      <p:sp>
        <p:nvSpPr>
          <p:cNvPr id="2" name="Title 1"/>
          <p:cNvSpPr>
            <a:spLocks noGrp="1"/>
          </p:cNvSpPr>
          <p:nvPr>
            <p:ph type="title"/>
          </p:nvPr>
        </p:nvSpPr>
        <p:spPr>
          <a:xfrm>
            <a:off x="685800" y="1774825"/>
            <a:ext cx="7770813" cy="1222375"/>
          </a:xfrm>
          <a:prstGeom prst="rect">
            <a:avLst/>
          </a:prstGeom>
        </p:spPr>
        <p:txBody>
          <a:bodyPr/>
          <a:lstStyle>
            <a:lvl1pPr algn="ctr">
              <a:defRPr sz="2400">
                <a:solidFill>
                  <a:srgbClr val="003366"/>
                </a:solidFill>
                <a:latin typeface="Times New Roman"/>
              </a:defRPr>
            </a:lvl1p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senter Bio Gree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52500"/>
          </a:xfrm>
          <a:prstGeom prst="rect">
            <a:avLst/>
          </a:prstGeom>
        </p:spPr>
        <p:txBody>
          <a:bodyPr vert="horz"/>
          <a:lstStyle>
            <a:lvl1pPr>
              <a:defRPr sz="3200" b="1">
                <a:solidFill>
                  <a:schemeClr val="tx2"/>
                </a:solidFill>
                <a:latin typeface="Times New Roman"/>
              </a:defRPr>
            </a:lvl1pPr>
          </a:lstStyle>
          <a:p>
            <a:r>
              <a:rPr lang="en-US" smtClean="0"/>
              <a:t>Click to edit Master title style</a:t>
            </a:r>
            <a:endParaRPr lang="en-US" dirty="0"/>
          </a:p>
        </p:txBody>
      </p:sp>
      <p:sp>
        <p:nvSpPr>
          <p:cNvPr id="14" name="Picture Placeholder 13"/>
          <p:cNvSpPr>
            <a:spLocks noGrp="1"/>
          </p:cNvSpPr>
          <p:nvPr>
            <p:ph type="pic" sz="quarter" idx="10"/>
          </p:nvPr>
        </p:nvSpPr>
        <p:spPr>
          <a:xfrm>
            <a:off x="457200" y="1257300"/>
            <a:ext cx="2133600" cy="3200400"/>
          </a:xfrm>
          <a:prstGeom prst="rect">
            <a:avLst/>
          </a:prstGeom>
        </p:spPr>
        <p:txBody>
          <a:bodyPr vert="horz"/>
          <a:lstStyle/>
          <a:p>
            <a:pPr lvl="0"/>
            <a:r>
              <a:rPr lang="en-US" noProof="0" dirty="0" smtClean="0"/>
              <a:t>Click icon to add picture</a:t>
            </a:r>
            <a:endParaRPr lang="en-US" noProof="0" dirty="0"/>
          </a:p>
        </p:txBody>
      </p:sp>
      <p:sp>
        <p:nvSpPr>
          <p:cNvPr id="18" name="Text Placeholder 17"/>
          <p:cNvSpPr>
            <a:spLocks noGrp="1"/>
          </p:cNvSpPr>
          <p:nvPr>
            <p:ph type="body" sz="quarter" idx="11"/>
          </p:nvPr>
        </p:nvSpPr>
        <p:spPr>
          <a:xfrm>
            <a:off x="2743200" y="1257300"/>
            <a:ext cx="4114800" cy="3200400"/>
          </a:xfrm>
          <a:prstGeom prst="rect">
            <a:avLst/>
          </a:prstGeom>
        </p:spPr>
        <p:txBody>
          <a:bodyPr vert="horz"/>
          <a:lstStyle>
            <a:lvl1pPr>
              <a:defRPr sz="1800">
                <a:latin typeface="Arial"/>
              </a:defRPr>
            </a:lvl1pPr>
          </a:lstStyle>
          <a:p>
            <a:pPr lvl="0"/>
            <a:r>
              <a:rPr lang="en-US" smtClean="0"/>
              <a:t>Click to edit Master text styles</a:t>
            </a:r>
          </a:p>
        </p:txBody>
      </p:sp>
      <p:sp>
        <p:nvSpPr>
          <p:cNvPr id="20" name="Picture Placeholder 19"/>
          <p:cNvSpPr>
            <a:spLocks noGrp="1"/>
          </p:cNvSpPr>
          <p:nvPr>
            <p:ph type="pic" sz="quarter" idx="12"/>
          </p:nvPr>
        </p:nvSpPr>
        <p:spPr>
          <a:xfrm>
            <a:off x="6934200" y="1257300"/>
            <a:ext cx="1752600" cy="1752600"/>
          </a:xfrm>
          <a:prstGeom prst="rect">
            <a:avLst/>
          </a:prstGeom>
        </p:spPr>
        <p:txBody>
          <a:bodyPr vert="horz"/>
          <a:lstStyle>
            <a:lvl1pPr>
              <a:defRPr sz="2000"/>
            </a:lvl1pPr>
          </a:lstStyle>
          <a:p>
            <a:pPr lvl="0"/>
            <a:r>
              <a:rPr lang="en-US" noProof="0" dirty="0" smtClean="0"/>
              <a:t>Click icon to add picture</a:t>
            </a:r>
            <a:endParaRPr lang="en-US" noProof="0" dirty="0"/>
          </a:p>
        </p:txBody>
      </p:sp>
      <p:sp>
        <p:nvSpPr>
          <p:cNvPr id="22" name="Text Placeholder 21"/>
          <p:cNvSpPr>
            <a:spLocks noGrp="1"/>
          </p:cNvSpPr>
          <p:nvPr>
            <p:ph type="body" sz="quarter" idx="13"/>
          </p:nvPr>
        </p:nvSpPr>
        <p:spPr>
          <a:xfrm>
            <a:off x="6934200" y="3162300"/>
            <a:ext cx="1752600" cy="381000"/>
          </a:xfrm>
          <a:prstGeom prst="rect">
            <a:avLst/>
          </a:prstGeom>
        </p:spPr>
        <p:txBody>
          <a:bodyPr vert="horz"/>
          <a:lstStyle>
            <a:lvl1pPr algn="ctr">
              <a:defRPr sz="1600">
                <a:latin typeface="Arial"/>
              </a:defRPr>
            </a:lvl1pPr>
          </a:lstStyle>
          <a:p>
            <a:pPr lvl="0"/>
            <a:r>
              <a:rPr lang="en-US" smtClean="0"/>
              <a:t>Click to edit Master text styles</a:t>
            </a:r>
          </a:p>
        </p:txBody>
      </p:sp>
      <p:sp>
        <p:nvSpPr>
          <p:cNvPr id="23" name="Text Placeholder 21"/>
          <p:cNvSpPr>
            <a:spLocks noGrp="1"/>
          </p:cNvSpPr>
          <p:nvPr>
            <p:ph type="body" sz="quarter" idx="14"/>
          </p:nvPr>
        </p:nvSpPr>
        <p:spPr>
          <a:xfrm>
            <a:off x="6934200" y="3771900"/>
            <a:ext cx="1752600" cy="381000"/>
          </a:xfrm>
          <a:prstGeom prst="rect">
            <a:avLst/>
          </a:prstGeom>
        </p:spPr>
        <p:txBody>
          <a:bodyPr vert="horz"/>
          <a:lstStyle>
            <a:lvl1pPr algn="ctr">
              <a:defRPr sz="1200">
                <a:latin typeface="Arial"/>
              </a:defRPr>
            </a:lvl1pPr>
          </a:lstStyle>
          <a:p>
            <a:pPr lvl="0"/>
            <a:r>
              <a:rPr lang="en-US" dirty="0" smtClean="0"/>
              <a:t>Click to edit Master text styles</a:t>
            </a:r>
          </a:p>
        </p:txBody>
      </p:sp>
      <p:sp>
        <p:nvSpPr>
          <p:cNvPr id="8" name="Slide Number Placeholder 7"/>
          <p:cNvSpPr>
            <a:spLocks noGrp="1"/>
          </p:cNvSpPr>
          <p:nvPr>
            <p:ph type="sldNum" sz="quarter" idx="15"/>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08000"/>
            <a:ext cx="7772400" cy="9525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51000"/>
            <a:ext cx="3810000" cy="3429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51000"/>
            <a:ext cx="3810000" cy="34290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5207000"/>
            <a:ext cx="1905000" cy="381000"/>
          </a:xfrm>
          <a:prstGeom prst="rect">
            <a:avLst/>
          </a:prstGeom>
          <a:ln/>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a:xfrm>
            <a:off x="3124200" y="5207000"/>
            <a:ext cx="2895600" cy="381000"/>
          </a:xfrm>
          <a:prstGeom prst="rect">
            <a:avLst/>
          </a:prstGeom>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8FC483E-AA45-4CC4-B8BE-5B3E219D6A39}" type="slidenum">
              <a:rPr lang="en-US"/>
              <a:pPr>
                <a:defRPr/>
              </a:pPr>
              <a:t>‹#›</a:t>
            </a:fld>
            <a:endParaRPr lang="en-US" dirty="0"/>
          </a:p>
        </p:txBody>
      </p:sp>
    </p:spTree>
  </p:cSld>
  <p:clrMapOvr>
    <a:masterClrMapping/>
  </p:clrMapOvr>
  <p:transition>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Page Green Presenter">
    <p:spTree>
      <p:nvGrpSpPr>
        <p:cNvPr id="1" name=""/>
        <p:cNvGrpSpPr/>
        <p:nvPr/>
      </p:nvGrpSpPr>
      <p:grpSpPr>
        <a:xfrm>
          <a:off x="0" y="0"/>
          <a:ext cx="0" cy="0"/>
          <a:chOff x="0" y="0"/>
          <a:chExt cx="0" cy="0"/>
        </a:xfrm>
      </p:grpSpPr>
      <p:sp>
        <p:nvSpPr>
          <p:cNvPr id="2" name="Title 1"/>
          <p:cNvSpPr>
            <a:spLocks noGrp="1"/>
          </p:cNvSpPr>
          <p:nvPr>
            <p:ph type="title"/>
          </p:nvPr>
        </p:nvSpPr>
        <p:spPr>
          <a:xfrm>
            <a:off x="3886200" y="4762500"/>
            <a:ext cx="4648200" cy="952500"/>
          </a:xfrm>
          <a:prstGeom prst="rect">
            <a:avLst/>
          </a:prstGeom>
        </p:spPr>
        <p:txBody>
          <a:bodyPr vert="horz"/>
          <a:lstStyle>
            <a:lvl1pPr algn="r">
              <a:defRPr sz="2400" b="1" i="0" baseline="0">
                <a:solidFill>
                  <a:schemeClr val="tx2"/>
                </a:solidFill>
                <a:latin typeface="Times New Roman"/>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fld id="{E9D03305-B708-46CE-896E-AFB4C6F85FB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le Green">
    <p:spTree>
      <p:nvGrpSpPr>
        <p:cNvPr id="1" name=""/>
        <p:cNvGrpSpPr/>
        <p:nvPr/>
      </p:nvGrpSpPr>
      <p:grpSpPr>
        <a:xfrm>
          <a:off x="0" y="0"/>
          <a:ext cx="0" cy="0"/>
          <a:chOff x="0" y="0"/>
          <a:chExt cx="0" cy="0"/>
        </a:xfrm>
      </p:grpSpPr>
      <p:sp>
        <p:nvSpPr>
          <p:cNvPr id="7" name="Table Placeholder 6"/>
          <p:cNvSpPr>
            <a:spLocks noGrp="1"/>
          </p:cNvSpPr>
          <p:nvPr>
            <p:ph type="tbl" sz="quarter" idx="10"/>
          </p:nvPr>
        </p:nvSpPr>
        <p:spPr>
          <a:xfrm>
            <a:off x="685800" y="495300"/>
            <a:ext cx="7696200" cy="3200400"/>
          </a:xfrm>
          <a:prstGeom prst="rect">
            <a:avLst/>
          </a:prstGeom>
        </p:spPr>
        <p:txBody>
          <a:bodyPr vert="horz"/>
          <a:lstStyle/>
          <a:p>
            <a:pPr lvl="0"/>
            <a:endParaRPr lang="en-US" noProof="0" dirty="0"/>
          </a:p>
        </p:txBody>
      </p:sp>
      <p:sp>
        <p:nvSpPr>
          <p:cNvPr id="5" name="Text Placeholder 4"/>
          <p:cNvSpPr>
            <a:spLocks noGrp="1"/>
          </p:cNvSpPr>
          <p:nvPr>
            <p:ph type="body" sz="quarter" idx="11"/>
          </p:nvPr>
        </p:nvSpPr>
        <p:spPr>
          <a:xfrm>
            <a:off x="685800" y="3848100"/>
            <a:ext cx="7772400" cy="609600"/>
          </a:xfrm>
          <a:prstGeom prst="rect">
            <a:avLst/>
          </a:prstGeom>
        </p:spPr>
        <p:txBody>
          <a:bodyPr vert="horz"/>
          <a:lstStyle>
            <a:lvl1pPr algn="ctr">
              <a:defRPr b="1">
                <a:solidFill>
                  <a:srgbClr val="003366"/>
                </a:solidFill>
                <a:latin typeface="Times New Roman"/>
                <a:cs typeface="Times New Roman"/>
              </a:defRPr>
            </a:lvl1pPr>
          </a:lstStyle>
          <a:p>
            <a:pPr lvl="0"/>
            <a:r>
              <a:rPr lang="en-US" dirty="0" smtClean="0"/>
              <a:t>Click to edit Master text styles</a:t>
            </a:r>
          </a:p>
        </p:txBody>
      </p:sp>
      <p:sp>
        <p:nvSpPr>
          <p:cNvPr id="4" name="Slide Number Placeholder 3"/>
          <p:cNvSpPr>
            <a:spLocks noGrp="1"/>
          </p:cNvSpPr>
          <p:nvPr>
            <p:ph type="sldNum" sz="quarter" idx="12"/>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Green">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1409700"/>
            <a:ext cx="8228013" cy="3505200"/>
          </a:xfrm>
          <a:prstGeom prst="rect">
            <a:avLst/>
          </a:prstGeom>
        </p:spPr>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1"/>
          <p:cNvSpPr>
            <a:spLocks noGrp="1"/>
          </p:cNvSpPr>
          <p:nvPr>
            <p:ph type="title"/>
          </p:nvPr>
        </p:nvSpPr>
        <p:spPr>
          <a:xfrm>
            <a:off x="685800" y="342901"/>
            <a:ext cx="7770813" cy="990600"/>
          </a:xfrm>
          <a:prstGeom prst="rect">
            <a:avLst/>
          </a:prstGeom>
        </p:spPr>
        <p:txBody>
          <a:bodyPr/>
          <a:lstStyle>
            <a:lvl1pPr algn="ctr">
              <a:defRPr sz="3200" b="1">
                <a:solidFill>
                  <a:schemeClr val="tx2"/>
                </a:solidFill>
                <a:latin typeface="Times New Roman"/>
                <a:cs typeface="Times New Roman (Headings)"/>
              </a:defRPr>
            </a:lvl1pPr>
          </a:lstStyle>
          <a:p>
            <a:r>
              <a:rPr lang="en-US" dirty="0" smtClean="0"/>
              <a:t>Click to edit Master title style</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Gree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336675"/>
            <a:ext cx="4037013" cy="3197225"/>
          </a:xfrm>
          <a:prstGeom prst="rect">
            <a:avLst/>
          </a:prstGeo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6613" y="1336675"/>
            <a:ext cx="4038600" cy="3197225"/>
          </a:xfrm>
          <a:prstGeom prst="rect">
            <a:avLst/>
          </a:prstGeom>
        </p:spPr>
        <p:txBody>
          <a:bodyPr/>
          <a:lstStyle>
            <a:lvl1pPr>
              <a:defRPr sz="2800">
                <a:latin typeface="Arial"/>
                <a:cs typeface="Arial"/>
              </a:defRPr>
            </a:lvl1pPr>
            <a:lvl2pPr>
              <a:defRPr sz="2400">
                <a:latin typeface="Arial"/>
                <a:cs typeface="Arial"/>
              </a:defRPr>
            </a:lvl2pPr>
            <a:lvl3pPr>
              <a:defRPr sz="20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4"/>
          <p:cNvSpPr>
            <a:spLocks noGrp="1"/>
          </p:cNvSpPr>
          <p:nvPr>
            <p:ph type="body" sz="quarter" idx="11"/>
          </p:nvPr>
        </p:nvSpPr>
        <p:spPr>
          <a:xfrm>
            <a:off x="685800" y="342900"/>
            <a:ext cx="7772400" cy="609600"/>
          </a:xfrm>
          <a:prstGeom prst="rect">
            <a:avLst/>
          </a:prstGeom>
        </p:spPr>
        <p:txBody>
          <a:bodyPr vert="horz"/>
          <a:lstStyle>
            <a:lvl1pPr algn="ctr">
              <a:defRPr b="1">
                <a:solidFill>
                  <a:srgbClr val="003366"/>
                </a:solidFill>
                <a:latin typeface="Times New Roman"/>
                <a:cs typeface="Times New Roman"/>
              </a:defRPr>
            </a:lvl1pPr>
          </a:lstStyle>
          <a:p>
            <a:pPr lvl="0"/>
            <a:r>
              <a:rPr lang="en-US" dirty="0" smtClean="0"/>
              <a:t>Click to edit Master text styles</a:t>
            </a:r>
          </a:p>
        </p:txBody>
      </p:sp>
      <p:sp>
        <p:nvSpPr>
          <p:cNvPr id="5" name="Slide Number Placeholder 4"/>
          <p:cNvSpPr>
            <a:spLocks noGrp="1"/>
          </p:cNvSpPr>
          <p:nvPr>
            <p:ph type="sldNum" sz="quarter" idx="12"/>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79525"/>
            <a:ext cx="4040188" cy="533400"/>
          </a:xfrm>
          <a:prstGeom prst="rect">
            <a:avLst/>
          </a:prstGeom>
        </p:spPr>
        <p:txBody>
          <a:bodyPr anchor="b"/>
          <a:lstStyle>
            <a:lvl1pPr marL="0" indent="0">
              <a:buNone/>
              <a:defRPr sz="24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8759" y="1812925"/>
            <a:ext cx="3960841" cy="2720975"/>
          </a:xfrm>
          <a:prstGeom prst="rect">
            <a:avLst/>
          </a:prstGeom>
        </p:spPr>
        <p:txBody>
          <a:bodyPr/>
          <a:lstStyle>
            <a:lvl1pPr>
              <a:defRPr sz="2400">
                <a:latin typeface="Arial"/>
              </a:defRPr>
            </a:lvl1pPr>
            <a:lvl2pPr>
              <a:defRPr sz="2000">
                <a:latin typeface="Arial"/>
              </a:defRPr>
            </a:lvl2pPr>
            <a:lvl3pPr>
              <a:defRPr sz="1800">
                <a:latin typeface="Arial"/>
              </a:defRPr>
            </a:lvl3pPr>
            <a:lvl4pPr>
              <a:defRPr sz="1600">
                <a:latin typeface="Arial"/>
              </a:defRPr>
            </a:lvl4pPr>
            <a:lvl5pPr>
              <a:defRPr sz="1600">
                <a:latin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21225" y="1279525"/>
            <a:ext cx="4041775" cy="533400"/>
          </a:xfrm>
          <a:prstGeom prst="rect">
            <a:avLst/>
          </a:prstGeom>
        </p:spPr>
        <p:txBody>
          <a:bodyPr anchor="b"/>
          <a:lstStyle>
            <a:lvl1pPr marL="0" indent="0">
              <a:buNone/>
              <a:defRPr sz="2400" b="1">
                <a:latin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4400" y="1812925"/>
            <a:ext cx="4038600" cy="2720975"/>
          </a:xfrm>
          <a:prstGeom prst="rect">
            <a:avLst/>
          </a:prstGeom>
        </p:spPr>
        <p:txBody>
          <a:bodyPr/>
          <a:lstStyle>
            <a:lvl1pPr>
              <a:defRPr sz="2400">
                <a:latin typeface="Arial"/>
              </a:defRPr>
            </a:lvl1pPr>
            <a:lvl2pPr>
              <a:defRPr sz="2000">
                <a:latin typeface="Arial"/>
              </a:defRPr>
            </a:lvl2pPr>
            <a:lvl3pPr>
              <a:defRPr sz="1800">
                <a:latin typeface="Arial"/>
              </a:defRPr>
            </a:lvl3pPr>
            <a:lvl4pPr>
              <a:defRPr sz="1600">
                <a:latin typeface="Arial"/>
              </a:defRPr>
            </a:lvl4pPr>
            <a:lvl5pPr>
              <a:defRPr sz="1600">
                <a:latin typeface="Aria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4"/>
          <p:cNvSpPr>
            <a:spLocks noGrp="1"/>
          </p:cNvSpPr>
          <p:nvPr>
            <p:ph type="body" sz="quarter" idx="11"/>
          </p:nvPr>
        </p:nvSpPr>
        <p:spPr>
          <a:xfrm>
            <a:off x="685800" y="342900"/>
            <a:ext cx="7772400" cy="609600"/>
          </a:xfrm>
          <a:prstGeom prst="rect">
            <a:avLst/>
          </a:prstGeom>
        </p:spPr>
        <p:txBody>
          <a:bodyPr vert="horz"/>
          <a:lstStyle>
            <a:lvl1pPr algn="ctr">
              <a:defRPr b="1">
                <a:solidFill>
                  <a:srgbClr val="003366"/>
                </a:solidFill>
                <a:latin typeface="Times New Roman"/>
              </a:defRPr>
            </a:lvl1pPr>
          </a:lstStyle>
          <a:p>
            <a:pPr lvl="0"/>
            <a:r>
              <a:rPr lang="en-US" dirty="0" smtClean="0"/>
              <a:t>Click to edit Master text styles</a:t>
            </a:r>
          </a:p>
        </p:txBody>
      </p:sp>
      <p:sp>
        <p:nvSpPr>
          <p:cNvPr id="7" name="Slide Number Placeholder 6"/>
          <p:cNvSpPr>
            <a:spLocks noGrp="1"/>
          </p:cNvSpPr>
          <p:nvPr>
            <p:ph type="sldNum" sz="quarter" idx="12"/>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Text Green">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609600" y="1181100"/>
            <a:ext cx="7848600" cy="3429000"/>
          </a:xfrm>
          <a:prstGeom prst="rect">
            <a:avLst/>
          </a:prstGeom>
        </p:spPr>
        <p:txBody>
          <a:bodyPr vert="horz"/>
          <a:lstStyle>
            <a:lvl1pPr>
              <a:defRPr>
                <a:latin typeface="Arial"/>
              </a:defRPr>
            </a:lvl1pPr>
            <a:lvl2pPr>
              <a:defRPr>
                <a:latin typeface="Arial"/>
              </a:defRPr>
            </a:lvl2pPr>
            <a:lvl3pPr>
              <a:defRPr>
                <a:latin typeface="Arial"/>
              </a:defRPr>
            </a:lvl3pPr>
            <a:lvl4pPr>
              <a:defRPr>
                <a:latin typeface="Arial"/>
              </a:defRPr>
            </a:lvl4pPr>
            <a:lvl5pPr>
              <a:defRPr>
                <a:latin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4"/>
          <p:cNvSpPr>
            <a:spLocks noGrp="1"/>
          </p:cNvSpPr>
          <p:nvPr>
            <p:ph type="body" sz="quarter" idx="11"/>
          </p:nvPr>
        </p:nvSpPr>
        <p:spPr>
          <a:xfrm>
            <a:off x="685800" y="342900"/>
            <a:ext cx="7772400" cy="609600"/>
          </a:xfrm>
          <a:prstGeom prst="rect">
            <a:avLst/>
          </a:prstGeom>
        </p:spPr>
        <p:txBody>
          <a:bodyPr vert="horz"/>
          <a:lstStyle>
            <a:lvl1pPr algn="ctr">
              <a:defRPr b="1">
                <a:solidFill>
                  <a:srgbClr val="003366"/>
                </a:solidFill>
                <a:latin typeface="Times New Roman"/>
              </a:defRPr>
            </a:lvl1pPr>
          </a:lstStyle>
          <a:p>
            <a:pPr lvl="0"/>
            <a:r>
              <a:rPr lang="en-US" dirty="0" smtClean="0"/>
              <a:t>Click to edit Master text styles</a:t>
            </a:r>
          </a:p>
        </p:txBody>
      </p:sp>
      <p:sp>
        <p:nvSpPr>
          <p:cNvPr id="5" name="Slide Number Placeholder 4"/>
          <p:cNvSpPr>
            <a:spLocks noGrp="1"/>
          </p:cNvSpPr>
          <p:nvPr>
            <p:ph type="sldNum" sz="quarter" idx="12"/>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Green">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8F12DB7-7720-4327-9D04-3917AAF3DE2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Green">
    <p:spTree>
      <p:nvGrpSpPr>
        <p:cNvPr id="1" name=""/>
        <p:cNvGrpSpPr/>
        <p:nvPr/>
      </p:nvGrpSpPr>
      <p:grpSpPr>
        <a:xfrm>
          <a:off x="0" y="0"/>
          <a:ext cx="0" cy="0"/>
          <a:chOff x="0" y="0"/>
          <a:chExt cx="0" cy="0"/>
        </a:xfrm>
      </p:grpSpPr>
      <p:sp>
        <p:nvSpPr>
          <p:cNvPr id="2" name="Title 1"/>
          <p:cNvSpPr>
            <a:spLocks noGrp="1"/>
          </p:cNvSpPr>
          <p:nvPr>
            <p:ph type="title"/>
          </p:nvPr>
        </p:nvSpPr>
        <p:spPr>
          <a:xfrm>
            <a:off x="457200" y="227013"/>
            <a:ext cx="3008313" cy="968375"/>
          </a:xfrm>
          <a:prstGeom prst="rect">
            <a:avLst/>
          </a:prstGeom>
        </p:spPr>
        <p:txBody>
          <a:bodyPr anchor="b"/>
          <a:lstStyle>
            <a:lvl1pPr algn="l">
              <a:defRPr sz="2000" b="1">
                <a:solidFill>
                  <a:srgbClr val="003366"/>
                </a:solidFill>
                <a:latin typeface="Times New Roman"/>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27013"/>
            <a:ext cx="5111750" cy="4878387"/>
          </a:xfrm>
          <a:prstGeom prst="rect">
            <a:avLst/>
          </a:prstGeom>
        </p:spPr>
        <p:txBody>
          <a:bodyPr/>
          <a:lstStyle>
            <a:lvl1pPr>
              <a:defRPr sz="3200">
                <a:latin typeface="Arial"/>
              </a:defRPr>
            </a:lvl1pPr>
            <a:lvl2pPr>
              <a:defRPr sz="2800">
                <a:latin typeface="Arial"/>
              </a:defRPr>
            </a:lvl2pPr>
            <a:lvl3pPr>
              <a:defRPr sz="2400">
                <a:latin typeface="Arial"/>
              </a:defRPr>
            </a:lvl3pPr>
            <a:lvl4pPr>
              <a:defRPr sz="2000">
                <a:latin typeface="Arial"/>
              </a:defRPr>
            </a:lvl4pPr>
            <a:lvl5pPr>
              <a:defRPr sz="2000">
                <a:latin typeface="Aria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195388"/>
            <a:ext cx="3008313" cy="3910012"/>
          </a:xfrm>
          <a:prstGeom prst="rect">
            <a:avLst/>
          </a:prstGeom>
        </p:spPr>
        <p:txBody>
          <a:bodyPr/>
          <a:lstStyle>
            <a:lvl1pPr marL="0" indent="0">
              <a:buNone/>
              <a:defRPr sz="1400">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Slide Number Placeholder 4"/>
          <p:cNvSpPr>
            <a:spLocks noGrp="1"/>
          </p:cNvSpPr>
          <p:nvPr>
            <p:ph type="sldNum" sz="quarter" idx="10"/>
          </p:nvPr>
        </p:nvSpPr>
        <p:spPr/>
        <p:txBody>
          <a:bodyPr/>
          <a:lstStyle/>
          <a:p>
            <a:fld id="{48F12DB7-7720-4327-9D04-3917AAF3DE2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2.pn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20"/>
          <p:cNvPicPr>
            <a:picLocks noChangeAspect="1"/>
          </p:cNvPicPr>
          <p:nvPr/>
        </p:nvPicPr>
        <p:blipFill>
          <a:blip r:embed="rId4"/>
          <a:srcRect/>
          <a:stretch>
            <a:fillRect/>
          </a:stretch>
        </p:blipFill>
        <p:spPr bwMode="auto">
          <a:xfrm>
            <a:off x="0" y="-38100"/>
            <a:ext cx="9174163" cy="5788025"/>
          </a:xfrm>
          <a:prstGeom prst="rect">
            <a:avLst/>
          </a:prstGeom>
          <a:noFill/>
          <a:ln w="9525">
            <a:noFill/>
            <a:miter lim="800000"/>
            <a:headEnd/>
            <a:tailEnd/>
          </a:ln>
        </p:spPr>
      </p:pic>
      <p:sp>
        <p:nvSpPr>
          <p:cNvPr id="3" name="Rectangle 7"/>
          <p:cNvSpPr>
            <a:spLocks noChangeArrowheads="1"/>
          </p:cNvSpPr>
          <p:nvPr/>
        </p:nvSpPr>
        <p:spPr bwMode="auto">
          <a:xfrm>
            <a:off x="7874000" y="792163"/>
            <a:ext cx="325438" cy="325437"/>
          </a:xfrm>
          <a:prstGeom prst="rect">
            <a:avLst/>
          </a:prstGeom>
          <a:solidFill>
            <a:srgbClr val="128CD3"/>
          </a:solidFill>
          <a:ln w="9360">
            <a:noFill/>
            <a:round/>
            <a:headEnd/>
            <a:tailEnd/>
          </a:ln>
          <a:effectLst/>
        </p:spPr>
        <p:txBody>
          <a:bodyPr wrap="none" anchor="ctr">
            <a:prstTxWarp prst="textNoShape">
              <a:avLst/>
            </a:prstTxWarp>
          </a:bodyPr>
          <a:lstStyle/>
          <a:p>
            <a:pPr>
              <a:defRPr/>
            </a:pPr>
            <a:endParaRPr lang="en-US" dirty="0"/>
          </a:p>
        </p:txBody>
      </p:sp>
      <p:sp>
        <p:nvSpPr>
          <p:cNvPr id="15" name="Rectangle 2"/>
          <p:cNvSpPr>
            <a:spLocks noChangeArrowheads="1"/>
          </p:cNvSpPr>
          <p:nvPr/>
        </p:nvSpPr>
        <p:spPr bwMode="auto">
          <a:xfrm>
            <a:off x="0" y="4164013"/>
            <a:ext cx="9144000" cy="1550987"/>
          </a:xfrm>
          <a:prstGeom prst="rect">
            <a:avLst/>
          </a:prstGeom>
          <a:solidFill>
            <a:srgbClr val="6FA37D"/>
          </a:solidFill>
          <a:ln w="9360">
            <a:noFill/>
            <a:round/>
            <a:headEnd/>
            <a:tailEnd/>
          </a:ln>
          <a:effectLst/>
        </p:spPr>
        <p:txBody>
          <a:bodyPr wrap="none" anchor="ctr">
            <a:prstTxWarp prst="textNoShape">
              <a:avLst/>
            </a:prstTxWarp>
          </a:bodyPr>
          <a:lstStyle/>
          <a:p>
            <a:pPr>
              <a:defRPr/>
            </a:pPr>
            <a:endParaRPr lang="en-US" dirty="0"/>
          </a:p>
        </p:txBody>
      </p:sp>
      <p:sp>
        <p:nvSpPr>
          <p:cNvPr id="17" name="Rectangle 4"/>
          <p:cNvSpPr>
            <a:spLocks noChangeArrowheads="1"/>
          </p:cNvSpPr>
          <p:nvPr/>
        </p:nvSpPr>
        <p:spPr bwMode="auto">
          <a:xfrm>
            <a:off x="1422400" y="4497388"/>
            <a:ext cx="441325" cy="441325"/>
          </a:xfrm>
          <a:prstGeom prst="rect">
            <a:avLst/>
          </a:prstGeom>
          <a:solidFill>
            <a:srgbClr val="A6351B"/>
          </a:solidFill>
          <a:ln w="9360">
            <a:noFill/>
            <a:round/>
            <a:headEnd/>
            <a:tailEnd/>
          </a:ln>
          <a:effectLst/>
        </p:spPr>
        <p:txBody>
          <a:bodyPr wrap="none" anchor="ctr">
            <a:prstTxWarp prst="textNoShape">
              <a:avLst/>
            </a:prstTxWarp>
          </a:bodyPr>
          <a:lstStyle/>
          <a:p>
            <a:pPr>
              <a:defRPr/>
            </a:pPr>
            <a:endParaRPr lang="en-US" dirty="0"/>
          </a:p>
        </p:txBody>
      </p:sp>
      <p:sp>
        <p:nvSpPr>
          <p:cNvPr id="18" name="Rectangle 5"/>
          <p:cNvSpPr>
            <a:spLocks noChangeArrowheads="1"/>
          </p:cNvSpPr>
          <p:nvPr/>
        </p:nvSpPr>
        <p:spPr bwMode="auto">
          <a:xfrm>
            <a:off x="952500" y="4964113"/>
            <a:ext cx="247650" cy="247650"/>
          </a:xfrm>
          <a:prstGeom prst="rect">
            <a:avLst/>
          </a:prstGeom>
          <a:solidFill>
            <a:srgbClr val="F06D23"/>
          </a:solidFill>
          <a:ln w="9360">
            <a:noFill/>
            <a:round/>
            <a:headEnd/>
            <a:tailEnd/>
          </a:ln>
          <a:effectLst/>
        </p:spPr>
        <p:txBody>
          <a:bodyPr wrap="none" anchor="ctr">
            <a:prstTxWarp prst="textNoShape">
              <a:avLst/>
            </a:prstTxWarp>
          </a:bodyPr>
          <a:lstStyle/>
          <a:p>
            <a:pPr>
              <a:defRPr/>
            </a:pPr>
            <a:endParaRPr lang="en-US" dirty="0"/>
          </a:p>
        </p:txBody>
      </p:sp>
      <p:sp>
        <p:nvSpPr>
          <p:cNvPr id="19" name="Rectangle 3"/>
          <p:cNvSpPr>
            <a:spLocks noChangeArrowheads="1"/>
          </p:cNvSpPr>
          <p:nvPr/>
        </p:nvSpPr>
        <p:spPr bwMode="auto">
          <a:xfrm>
            <a:off x="8991600" y="0"/>
            <a:ext cx="152400" cy="5715000"/>
          </a:xfrm>
          <a:prstGeom prst="rect">
            <a:avLst/>
          </a:prstGeom>
          <a:solidFill>
            <a:srgbClr val="003366"/>
          </a:solidFill>
          <a:ln w="9360">
            <a:noFill/>
            <a:round/>
            <a:headEnd/>
            <a:tailEnd/>
          </a:ln>
          <a:effectLst/>
        </p:spPr>
        <p:txBody>
          <a:bodyPr wrap="none" anchor="ctr">
            <a:prstTxWarp prst="textNoShape">
              <a:avLst/>
            </a:prstTxWarp>
          </a:bodyPr>
          <a:lstStyle/>
          <a:p>
            <a:pPr>
              <a:defRPr/>
            </a:pPr>
            <a:endParaRPr lang="en-US" dirty="0"/>
          </a:p>
        </p:txBody>
      </p:sp>
      <p:sp>
        <p:nvSpPr>
          <p:cNvPr id="8" name="Slide Number Placeholder 7"/>
          <p:cNvSpPr>
            <a:spLocks noGrp="1"/>
          </p:cNvSpPr>
          <p:nvPr>
            <p:ph type="sldNum" sz="quarter" idx="4"/>
          </p:nvPr>
        </p:nvSpPr>
        <p:spPr>
          <a:xfrm>
            <a:off x="6553200" y="5297488"/>
            <a:ext cx="2133600"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E9D03305-B708-46CE-896E-AFB4C6F85FB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Lst>
  <p:hf hdr="0" ftr="0" dt="0"/>
  <p:txStyles>
    <p:titleStyle>
      <a:lvl1pPr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mj-lt"/>
          <a:ea typeface="ヒラギノ角ゴ Pro W3" pitchFamily="-111" charset="-128"/>
          <a:cs typeface="ヒラギノ角ゴ Pro W3" pitchFamily="-111" charset="-128"/>
        </a:defRPr>
      </a:lvl1pPr>
      <a:lvl2pPr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2pPr>
      <a:lvl3pPr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3pPr>
      <a:lvl4pPr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4pPr>
      <a:lvl5pPr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5pPr>
      <a:lvl6pPr marL="2514600" indent="-228600"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6pPr>
      <a:lvl7pPr marL="2971800" indent="-228600"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7pPr>
      <a:lvl8pPr marL="3429000" indent="-228600"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8pPr>
      <a:lvl9pPr marL="3886200" indent="-228600" algn="l" defTabSz="457200" rtl="0" eaLnBrk="1" fontAlgn="base" hangingPunct="1">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9pPr>
    </p:titleStyle>
    <p:bodyStyle>
      <a:lvl1pPr marL="342900" indent="-342900" algn="l" defTabSz="457200" rtl="0" eaLnBrk="1" fontAlgn="base" hangingPunct="1">
        <a:lnSpc>
          <a:spcPct val="93000"/>
        </a:lnSpc>
        <a:spcBef>
          <a:spcPct val="0"/>
        </a:spcBef>
        <a:spcAft>
          <a:spcPts val="1425"/>
        </a:spcAft>
        <a:buClr>
          <a:srgbClr val="000000"/>
        </a:buClr>
        <a:buSzPct val="100000"/>
        <a:buFont typeface="Times New Roman" pitchFamily="-111" charset="0"/>
        <a:defRPr sz="3200" b="1">
          <a:solidFill>
            <a:srgbClr val="FFFFFF"/>
          </a:solidFill>
          <a:latin typeface="+mn-lt"/>
          <a:ea typeface="ヒラギノ角ゴ Pro W3" pitchFamily="-111" charset="-128"/>
          <a:cs typeface="ヒラギノ角ゴ Pro W3" pitchFamily="-111" charset="-128"/>
        </a:defRPr>
      </a:lvl1pPr>
      <a:lvl2pPr marL="742950" indent="-285750" algn="l" defTabSz="457200" rtl="0" eaLnBrk="1" fontAlgn="base" hangingPunct="1">
        <a:lnSpc>
          <a:spcPct val="93000"/>
        </a:lnSpc>
        <a:spcBef>
          <a:spcPct val="0"/>
        </a:spcBef>
        <a:spcAft>
          <a:spcPts val="1138"/>
        </a:spcAft>
        <a:buClr>
          <a:srgbClr val="000000"/>
        </a:buClr>
        <a:buSzPct val="100000"/>
        <a:buFont typeface="Times New Roman" pitchFamily="-111" charset="0"/>
        <a:defRPr sz="2400">
          <a:solidFill>
            <a:srgbClr val="000000"/>
          </a:solidFill>
          <a:latin typeface="+mj-lt"/>
          <a:ea typeface="ヒラギノ角ゴ Pro W3" pitchFamily="-111" charset="-128"/>
          <a:cs typeface="+mn-cs"/>
        </a:defRPr>
      </a:lvl2pPr>
      <a:lvl3pPr marL="1143000" indent="-228600" algn="l" defTabSz="457200" rtl="0" eaLnBrk="1" fontAlgn="base" hangingPunct="1">
        <a:lnSpc>
          <a:spcPct val="93000"/>
        </a:lnSpc>
        <a:spcBef>
          <a:spcPct val="0"/>
        </a:spcBef>
        <a:spcAft>
          <a:spcPts val="850"/>
        </a:spcAft>
        <a:buClr>
          <a:srgbClr val="000000"/>
        </a:buClr>
        <a:buSzPct val="100000"/>
        <a:buFont typeface="Times New Roman" pitchFamily="-111" charset="0"/>
        <a:defRPr sz="2000">
          <a:solidFill>
            <a:srgbClr val="000000"/>
          </a:solidFill>
          <a:latin typeface="+mj-lt"/>
          <a:ea typeface="ヒラギノ角ゴ Pro W3" pitchFamily="-111" charset="-128"/>
          <a:cs typeface="+mn-cs"/>
        </a:defRPr>
      </a:lvl3pPr>
      <a:lvl4pPr marL="1600200" indent="-228600" algn="l" defTabSz="457200" rtl="0" eaLnBrk="1" fontAlgn="base" hangingPunct="1">
        <a:lnSpc>
          <a:spcPct val="93000"/>
        </a:lnSpc>
        <a:spcBef>
          <a:spcPct val="0"/>
        </a:spcBef>
        <a:spcAft>
          <a:spcPts val="575"/>
        </a:spcAft>
        <a:buClr>
          <a:srgbClr val="000000"/>
        </a:buClr>
        <a:buSzPct val="100000"/>
        <a:buFont typeface="Times New Roman" pitchFamily="-111" charset="0"/>
        <a:defRPr sz="2000">
          <a:solidFill>
            <a:srgbClr val="000000"/>
          </a:solidFill>
          <a:latin typeface="+mj-lt"/>
          <a:ea typeface="ヒラギノ角ゴ Pro W3" pitchFamily="-111" charset="-128"/>
          <a:cs typeface="+mn-cs"/>
        </a:defRPr>
      </a:lvl4pPr>
      <a:lvl5pPr marL="2057400" indent="-228600" algn="l" defTabSz="457200" rtl="0" eaLnBrk="1" fontAlgn="base" hangingPunct="1">
        <a:lnSpc>
          <a:spcPct val="93000"/>
        </a:lnSpc>
        <a:spcBef>
          <a:spcPct val="0"/>
        </a:spcBef>
        <a:spcAft>
          <a:spcPts val="288"/>
        </a:spcAft>
        <a:buClr>
          <a:srgbClr val="000000"/>
        </a:buClr>
        <a:buSzPct val="100000"/>
        <a:buFont typeface="Times New Roman" pitchFamily="-111" charset="0"/>
        <a:defRPr sz="2000">
          <a:solidFill>
            <a:srgbClr val="000000"/>
          </a:solidFill>
          <a:latin typeface="+mj-lt"/>
          <a:ea typeface="ヒラギノ角ゴ Pro W3" pitchFamily="-111" charset="-128"/>
          <a:cs typeface="+mn-cs"/>
        </a:defRPr>
      </a:lvl5pPr>
      <a:lvl6pPr marL="2514600" indent="-228600" algn="l" defTabSz="457200" rtl="0" eaLnBrk="1" fontAlgn="base" hangingPunct="1">
        <a:lnSpc>
          <a:spcPct val="93000"/>
        </a:lnSpc>
        <a:spcBef>
          <a:spcPct val="0"/>
        </a:spcBef>
        <a:spcAft>
          <a:spcPts val="288"/>
        </a:spcAft>
        <a:buClr>
          <a:srgbClr val="000000"/>
        </a:buClr>
        <a:buSzPct val="100000"/>
        <a:buFont typeface="Times New Roman" pitchFamily="-111" charset="0"/>
        <a:defRPr sz="2000">
          <a:solidFill>
            <a:srgbClr val="000000"/>
          </a:solidFill>
          <a:latin typeface="+mj-lt"/>
          <a:ea typeface="+mn-ea"/>
          <a:cs typeface="+mn-cs"/>
        </a:defRPr>
      </a:lvl6pPr>
      <a:lvl7pPr marL="2971800" indent="-228600" algn="l" defTabSz="457200" rtl="0" eaLnBrk="1" fontAlgn="base" hangingPunct="1">
        <a:lnSpc>
          <a:spcPct val="93000"/>
        </a:lnSpc>
        <a:spcBef>
          <a:spcPct val="0"/>
        </a:spcBef>
        <a:spcAft>
          <a:spcPts val="288"/>
        </a:spcAft>
        <a:buClr>
          <a:srgbClr val="000000"/>
        </a:buClr>
        <a:buSzPct val="100000"/>
        <a:buFont typeface="Times New Roman" pitchFamily="-111" charset="0"/>
        <a:defRPr sz="2000">
          <a:solidFill>
            <a:srgbClr val="000000"/>
          </a:solidFill>
          <a:latin typeface="+mj-lt"/>
          <a:ea typeface="+mn-ea"/>
          <a:cs typeface="+mn-cs"/>
        </a:defRPr>
      </a:lvl7pPr>
      <a:lvl8pPr marL="3429000" indent="-228600" algn="l" defTabSz="457200" rtl="0" eaLnBrk="1" fontAlgn="base" hangingPunct="1">
        <a:lnSpc>
          <a:spcPct val="93000"/>
        </a:lnSpc>
        <a:spcBef>
          <a:spcPct val="0"/>
        </a:spcBef>
        <a:spcAft>
          <a:spcPts val="288"/>
        </a:spcAft>
        <a:buClr>
          <a:srgbClr val="000000"/>
        </a:buClr>
        <a:buSzPct val="100000"/>
        <a:buFont typeface="Times New Roman" pitchFamily="-111" charset="0"/>
        <a:defRPr sz="2000">
          <a:solidFill>
            <a:srgbClr val="000000"/>
          </a:solidFill>
          <a:latin typeface="+mj-lt"/>
          <a:ea typeface="+mn-ea"/>
          <a:cs typeface="+mn-cs"/>
        </a:defRPr>
      </a:lvl8pPr>
      <a:lvl9pPr marL="3886200" indent="-228600" algn="l" defTabSz="457200" rtl="0" eaLnBrk="1" fontAlgn="base" hangingPunct="1">
        <a:lnSpc>
          <a:spcPct val="93000"/>
        </a:lnSpc>
        <a:spcBef>
          <a:spcPct val="0"/>
        </a:spcBef>
        <a:spcAft>
          <a:spcPts val="288"/>
        </a:spcAft>
        <a:buClr>
          <a:srgbClr val="000000"/>
        </a:buClr>
        <a:buSzPct val="100000"/>
        <a:buFont typeface="Times New Roman" pitchFamily="-111" charset="0"/>
        <a:defRPr sz="2000">
          <a:solidFill>
            <a:srgbClr val="000000"/>
          </a:solidFill>
          <a:latin typeface="+mj-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 name="Rectangle 1"/>
          <p:cNvSpPr>
            <a:spLocks noChangeArrowheads="1"/>
          </p:cNvSpPr>
          <p:nvPr/>
        </p:nvSpPr>
        <p:spPr bwMode="auto">
          <a:xfrm>
            <a:off x="0" y="5295900"/>
            <a:ext cx="9144000" cy="419100"/>
          </a:xfrm>
          <a:prstGeom prst="rect">
            <a:avLst/>
          </a:prstGeom>
          <a:solidFill>
            <a:srgbClr val="6FA37D"/>
          </a:solidFill>
          <a:ln w="9360">
            <a:noFill/>
            <a:round/>
            <a:headEnd/>
            <a:tailEnd/>
          </a:ln>
          <a:effectLst/>
        </p:spPr>
        <p:txBody>
          <a:bodyPr wrap="none" anchor="ctr">
            <a:prstTxWarp prst="textNoShape">
              <a:avLst/>
            </a:prstTxWarp>
          </a:bodyPr>
          <a:lstStyle/>
          <a:p>
            <a:pPr>
              <a:defRPr/>
            </a:pPr>
            <a:endParaRPr lang="en-US" dirty="0"/>
          </a:p>
        </p:txBody>
      </p:sp>
      <p:sp>
        <p:nvSpPr>
          <p:cNvPr id="13" name="Rectangle 2"/>
          <p:cNvSpPr>
            <a:spLocks noChangeArrowheads="1"/>
          </p:cNvSpPr>
          <p:nvPr/>
        </p:nvSpPr>
        <p:spPr bwMode="auto">
          <a:xfrm>
            <a:off x="8991600" y="0"/>
            <a:ext cx="152400" cy="5715000"/>
          </a:xfrm>
          <a:prstGeom prst="rect">
            <a:avLst/>
          </a:prstGeom>
          <a:solidFill>
            <a:srgbClr val="003366"/>
          </a:solidFill>
          <a:ln w="9360">
            <a:noFill/>
            <a:round/>
            <a:headEnd/>
            <a:tailEnd/>
          </a:ln>
          <a:effectLst/>
        </p:spPr>
        <p:txBody>
          <a:bodyPr wrap="none" anchor="ctr">
            <a:prstTxWarp prst="textNoShape">
              <a:avLst/>
            </a:prstTxWarp>
          </a:bodyPr>
          <a:lstStyle/>
          <a:p>
            <a:pPr>
              <a:defRPr/>
            </a:pPr>
            <a:endParaRPr lang="en-US" dirty="0"/>
          </a:p>
        </p:txBody>
      </p:sp>
      <p:sp>
        <p:nvSpPr>
          <p:cNvPr id="15" name="Rectangle 4"/>
          <p:cNvSpPr>
            <a:spLocks noChangeArrowheads="1"/>
          </p:cNvSpPr>
          <p:nvPr/>
        </p:nvSpPr>
        <p:spPr bwMode="auto">
          <a:xfrm>
            <a:off x="304800" y="5143500"/>
            <a:ext cx="304800" cy="304800"/>
          </a:xfrm>
          <a:prstGeom prst="rect">
            <a:avLst/>
          </a:prstGeom>
          <a:solidFill>
            <a:srgbClr val="B27214"/>
          </a:solidFill>
          <a:ln w="9360">
            <a:noFill/>
            <a:round/>
            <a:headEnd/>
            <a:tailEnd/>
          </a:ln>
          <a:effectLst/>
        </p:spPr>
        <p:txBody>
          <a:bodyPr wrap="none" anchor="ctr">
            <a:prstTxWarp prst="textNoShape">
              <a:avLst/>
            </a:prstTxWarp>
          </a:bodyPr>
          <a:lstStyle/>
          <a:p>
            <a:pPr>
              <a:defRPr/>
            </a:pPr>
            <a:endParaRPr lang="en-US" dirty="0"/>
          </a:p>
        </p:txBody>
      </p:sp>
      <p:pic>
        <p:nvPicPr>
          <p:cNvPr id="13318" name="Picture 7"/>
          <p:cNvPicPr>
            <a:picLocks noChangeAspect="1"/>
          </p:cNvPicPr>
          <p:nvPr/>
        </p:nvPicPr>
        <p:blipFill>
          <a:blip r:embed="rId13"/>
          <a:srcRect/>
          <a:stretch>
            <a:fillRect/>
          </a:stretch>
        </p:blipFill>
        <p:spPr bwMode="auto">
          <a:xfrm>
            <a:off x="6172200" y="4913313"/>
            <a:ext cx="2590800" cy="320675"/>
          </a:xfrm>
          <a:prstGeom prst="rect">
            <a:avLst/>
          </a:prstGeom>
          <a:noFill/>
          <a:ln w="9525">
            <a:noFill/>
            <a:miter lim="800000"/>
            <a:headEnd/>
            <a:tailEnd/>
          </a:ln>
        </p:spPr>
      </p:pic>
      <p:sp>
        <p:nvSpPr>
          <p:cNvPr id="7" name="Slide Number Placeholder 6"/>
          <p:cNvSpPr>
            <a:spLocks noGrp="1"/>
          </p:cNvSpPr>
          <p:nvPr>
            <p:ph type="sldNum" sz="quarter" idx="4"/>
          </p:nvPr>
        </p:nvSpPr>
        <p:spPr>
          <a:xfrm>
            <a:off x="6553200" y="5297488"/>
            <a:ext cx="2133600"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48F12DB7-7720-4327-9D04-3917AAF3DE2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l" defTabSz="457200" rtl="0" eaLnBrk="0" fontAlgn="base" hangingPunct="0">
        <a:lnSpc>
          <a:spcPct val="93000"/>
        </a:lnSpc>
        <a:spcBef>
          <a:spcPct val="0"/>
        </a:spcBef>
        <a:spcAft>
          <a:spcPct val="0"/>
        </a:spcAft>
        <a:buClr>
          <a:srgbClr val="000000"/>
        </a:buClr>
        <a:buSzPct val="100000"/>
        <a:buFont typeface="Times New Roman" pitchFamily="-111" charset="0"/>
        <a:defRPr>
          <a:solidFill>
            <a:srgbClr val="000000"/>
          </a:solidFill>
          <a:latin typeface="+mj-lt"/>
          <a:ea typeface="ヒラギノ角ゴ Pro W3" pitchFamily="-111" charset="-128"/>
          <a:cs typeface="ヒラギノ角ゴ Pro W3" pitchFamily="-111" charset="-128"/>
        </a:defRPr>
      </a:lvl1pPr>
      <a:lvl2pPr algn="l" defTabSz="457200" rtl="0" eaLnBrk="0" fontAlgn="base" hangingPunct="0">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2pPr>
      <a:lvl3pPr algn="l" defTabSz="457200" rtl="0" eaLnBrk="0" fontAlgn="base" hangingPunct="0">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3pPr>
      <a:lvl4pPr algn="l" defTabSz="457200" rtl="0" eaLnBrk="0" fontAlgn="base" hangingPunct="0">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4pPr>
      <a:lvl5pPr algn="l" defTabSz="457200" rtl="0" eaLnBrk="0" fontAlgn="base" hangingPunct="0">
        <a:lnSpc>
          <a:spcPct val="93000"/>
        </a:lnSpc>
        <a:spcBef>
          <a:spcPct val="0"/>
        </a:spcBef>
        <a:spcAft>
          <a:spcPct val="0"/>
        </a:spcAft>
        <a:buClr>
          <a:srgbClr val="000000"/>
        </a:buClr>
        <a:buSzPct val="100000"/>
        <a:buFont typeface="Times New Roman" pitchFamily="-111" charset="0"/>
        <a:defRPr>
          <a:solidFill>
            <a:srgbClr val="000000"/>
          </a:solidFill>
          <a:latin typeface="Arial" pitchFamily="-111" charset="0"/>
          <a:ea typeface="ヒラギノ角ゴ Pro W3" pitchFamily="-111" charset="-128"/>
          <a:cs typeface="ヒラギノ角ゴ Pro W3" pitchFamily="-111" charset="-128"/>
        </a:defRPr>
      </a:lvl5pPr>
      <a:lvl6pPr marL="2514600" indent="-228600" algn="l" defTabSz="457200" rtl="0" fontAlgn="base">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6pPr>
      <a:lvl7pPr marL="2971800" indent="-228600" algn="l" defTabSz="457200" rtl="0" fontAlgn="base">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7pPr>
      <a:lvl8pPr marL="3429000" indent="-228600" algn="l" defTabSz="457200" rtl="0" fontAlgn="base">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8pPr>
      <a:lvl9pPr marL="3886200" indent="-228600" algn="l" defTabSz="457200" rtl="0" fontAlgn="base">
        <a:lnSpc>
          <a:spcPct val="93000"/>
        </a:lnSpc>
        <a:spcBef>
          <a:spcPct val="0"/>
        </a:spcBef>
        <a:spcAft>
          <a:spcPct val="0"/>
        </a:spcAft>
        <a:buClr>
          <a:srgbClr val="000000"/>
        </a:buClr>
        <a:buSzPct val="100000"/>
        <a:buFont typeface="Times New Roman" pitchFamily="-111" charset="0"/>
        <a:defRPr>
          <a:solidFill>
            <a:srgbClr val="000000"/>
          </a:solidFill>
          <a:latin typeface="Calibri" pitchFamily="-107" charset="0"/>
          <a:ea typeface="Arial Unicode MS" pitchFamily="-111" charset="0"/>
          <a:cs typeface="Arial Unicode MS" pitchFamily="-111" charset="0"/>
        </a:defRPr>
      </a:lvl9pPr>
    </p:titleStyle>
    <p:bodyStyle>
      <a:lvl1pPr marL="342900" indent="-342900" algn="l" defTabSz="457200" rtl="0" eaLnBrk="0" fontAlgn="base" hangingPunct="0">
        <a:lnSpc>
          <a:spcPct val="93000"/>
        </a:lnSpc>
        <a:spcBef>
          <a:spcPct val="0"/>
        </a:spcBef>
        <a:spcAft>
          <a:spcPts val="1425"/>
        </a:spcAft>
        <a:buClr>
          <a:srgbClr val="000000"/>
        </a:buClr>
        <a:buSzPct val="100000"/>
        <a:buFont typeface="Times New Roman" pitchFamily="-111" charset="0"/>
        <a:defRPr sz="3200">
          <a:solidFill>
            <a:srgbClr val="000000"/>
          </a:solidFill>
          <a:latin typeface="+mn-lt"/>
          <a:ea typeface="ヒラギノ角ゴ Pro W3" pitchFamily="-111" charset="-128"/>
          <a:cs typeface="ヒラギノ角ゴ Pro W3" pitchFamily="-111" charset="-128"/>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itchFamily="-111" charset="0"/>
        <a:defRPr sz="2400">
          <a:solidFill>
            <a:srgbClr val="000000"/>
          </a:solidFill>
          <a:latin typeface="+mn-lt"/>
          <a:ea typeface="ヒラギノ角ゴ Pro W3" pitchFamily="-111" charset="-128"/>
          <a:cs typeface="+mn-cs"/>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itchFamily="-111" charset="0"/>
        <a:defRPr sz="2000">
          <a:solidFill>
            <a:srgbClr val="000000"/>
          </a:solidFill>
          <a:latin typeface="+mn-lt"/>
          <a:ea typeface="ヒラギノ角ゴ Pro W3" pitchFamily="-111" charset="-128"/>
          <a:cs typeface="+mn-cs"/>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itchFamily="-111" charset="0"/>
        <a:defRPr sz="2000">
          <a:solidFill>
            <a:srgbClr val="000000"/>
          </a:solidFill>
          <a:latin typeface="+mn-lt"/>
          <a:ea typeface="ヒラギノ角ゴ Pro W3" pitchFamily="-111" charset="-128"/>
          <a:cs typeface="+mn-cs"/>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itchFamily="-111" charset="0"/>
        <a:defRPr sz="2000">
          <a:solidFill>
            <a:srgbClr val="000000"/>
          </a:solidFill>
          <a:latin typeface="+mn-lt"/>
          <a:ea typeface="ヒラギノ角ゴ Pro W3" pitchFamily="-111" charset="-128"/>
          <a:cs typeface="+mn-cs"/>
        </a:defRPr>
      </a:lvl5pPr>
      <a:lvl6pPr marL="2514600" indent="-228600" algn="l" defTabSz="457200" rtl="0" fontAlgn="base">
        <a:lnSpc>
          <a:spcPct val="93000"/>
        </a:lnSpc>
        <a:spcBef>
          <a:spcPct val="0"/>
        </a:spcBef>
        <a:spcAft>
          <a:spcPts val="288"/>
        </a:spcAft>
        <a:buClr>
          <a:srgbClr val="000000"/>
        </a:buClr>
        <a:buSzPct val="100000"/>
        <a:buFont typeface="Times New Roman" pitchFamily="-111" charset="0"/>
        <a:defRPr sz="2000">
          <a:solidFill>
            <a:srgbClr val="000000"/>
          </a:solidFill>
          <a:latin typeface="+mn-lt"/>
          <a:ea typeface="+mn-ea"/>
          <a:cs typeface="+mn-cs"/>
        </a:defRPr>
      </a:lvl6pPr>
      <a:lvl7pPr marL="2971800" indent="-228600" algn="l" defTabSz="457200" rtl="0" fontAlgn="base">
        <a:lnSpc>
          <a:spcPct val="93000"/>
        </a:lnSpc>
        <a:spcBef>
          <a:spcPct val="0"/>
        </a:spcBef>
        <a:spcAft>
          <a:spcPts val="288"/>
        </a:spcAft>
        <a:buClr>
          <a:srgbClr val="000000"/>
        </a:buClr>
        <a:buSzPct val="100000"/>
        <a:buFont typeface="Times New Roman" pitchFamily="-111" charset="0"/>
        <a:defRPr sz="2000">
          <a:solidFill>
            <a:srgbClr val="000000"/>
          </a:solidFill>
          <a:latin typeface="+mn-lt"/>
          <a:ea typeface="+mn-ea"/>
          <a:cs typeface="+mn-cs"/>
        </a:defRPr>
      </a:lvl7pPr>
      <a:lvl8pPr marL="3429000" indent="-228600" algn="l" defTabSz="457200" rtl="0" fontAlgn="base">
        <a:lnSpc>
          <a:spcPct val="93000"/>
        </a:lnSpc>
        <a:spcBef>
          <a:spcPct val="0"/>
        </a:spcBef>
        <a:spcAft>
          <a:spcPts val="288"/>
        </a:spcAft>
        <a:buClr>
          <a:srgbClr val="000000"/>
        </a:buClr>
        <a:buSzPct val="100000"/>
        <a:buFont typeface="Times New Roman" pitchFamily="-111" charset="0"/>
        <a:defRPr sz="2000">
          <a:solidFill>
            <a:srgbClr val="000000"/>
          </a:solidFill>
          <a:latin typeface="+mn-lt"/>
          <a:ea typeface="+mn-ea"/>
          <a:cs typeface="+mn-cs"/>
        </a:defRPr>
      </a:lvl8pPr>
      <a:lvl9pPr marL="3886200" indent="-228600" algn="l" defTabSz="457200" rtl="0" fontAlgn="base">
        <a:lnSpc>
          <a:spcPct val="93000"/>
        </a:lnSpc>
        <a:spcBef>
          <a:spcPct val="0"/>
        </a:spcBef>
        <a:spcAft>
          <a:spcPts val="288"/>
        </a:spcAft>
        <a:buClr>
          <a:srgbClr val="000000"/>
        </a:buClr>
        <a:buSzPct val="100000"/>
        <a:buFont typeface="Times New Roman" pitchFamily="-111"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package" Target="../embeddings/Microsoft_Office_Excel_Worksheet3.xlsx"/><Relationship Id="rId2" Type="http://schemas.openxmlformats.org/officeDocument/2006/relationships/slideLayout" Target="../slideLayouts/slideLayout4.xml"/><Relationship Id="rId1" Type="http://schemas.openxmlformats.org/officeDocument/2006/relationships/vmlDrawing" Target="../drawings/vmlDrawing3.vml"/></Relationships>
</file>

<file path=ppt/slides/_rels/slide37.xml.rels><?xml version="1.0" encoding="UTF-8" standalone="yes"?>
<Relationships xmlns="http://schemas.openxmlformats.org/package/2006/relationships"><Relationship Id="rId3" Type="http://schemas.openxmlformats.org/officeDocument/2006/relationships/package" Target="../embeddings/Microsoft_Office_Excel_Worksheet4.xlsx"/><Relationship Id="rId2" Type="http://schemas.openxmlformats.org/officeDocument/2006/relationships/slideLayout" Target="../slideLayouts/slideLayout4.xml"/><Relationship Id="rId1" Type="http://schemas.openxmlformats.org/officeDocument/2006/relationships/vmlDrawing" Target="../drawings/vmlDrawing4.v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package" Target="../embeddings/Microsoft_Office_Excel_Worksheet5.xlsx"/><Relationship Id="rId2" Type="http://schemas.openxmlformats.org/officeDocument/2006/relationships/slideLayout" Target="../slideLayouts/slideLayout4.xml"/><Relationship Id="rId1" Type="http://schemas.openxmlformats.org/officeDocument/2006/relationships/vmlDrawing" Target="../drawings/vmlDrawing5.vml"/></Relationships>
</file>

<file path=ppt/slides/_rels/slide42.xml.rels><?xml version="1.0" encoding="UTF-8" standalone="yes"?>
<Relationships xmlns="http://schemas.openxmlformats.org/package/2006/relationships"><Relationship Id="rId3" Type="http://schemas.openxmlformats.org/officeDocument/2006/relationships/package" Target="../embeddings/Microsoft_Office_Excel_Worksheet6.xlsx"/><Relationship Id="rId2" Type="http://schemas.openxmlformats.org/officeDocument/2006/relationships/slideLayout" Target="../slideLayouts/slideLayout4.xml"/><Relationship Id="rId1" Type="http://schemas.openxmlformats.org/officeDocument/2006/relationships/vmlDrawing" Target="../drawings/vmlDrawing6.v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package" Target="../embeddings/Microsoft_Office_Excel_Worksheet7.xlsx"/><Relationship Id="rId2" Type="http://schemas.openxmlformats.org/officeDocument/2006/relationships/slideLayout" Target="../slideLayouts/slideLayout4.xml"/><Relationship Id="rId1" Type="http://schemas.openxmlformats.org/officeDocument/2006/relationships/vmlDrawing" Target="../drawings/vmlDrawing7.vml"/></Relationships>
</file>

<file path=ppt/slides/_rels/slide47.xml.rels><?xml version="1.0" encoding="UTF-8" standalone="yes"?>
<Relationships xmlns="http://schemas.openxmlformats.org/package/2006/relationships"><Relationship Id="rId3" Type="http://schemas.openxmlformats.org/officeDocument/2006/relationships/package" Target="../embeddings/Microsoft_Office_Excel_Worksheet8.xlsx"/><Relationship Id="rId2" Type="http://schemas.openxmlformats.org/officeDocument/2006/relationships/slideLayout" Target="../slideLayouts/slideLayout4.xml"/><Relationship Id="rId1" Type="http://schemas.openxmlformats.org/officeDocument/2006/relationships/vmlDrawing" Target="../drawings/vmlDrawing8.vml"/></Relationships>
</file>

<file path=ppt/slides/_rels/slide48.xml.rels><?xml version="1.0" encoding="UTF-8" standalone="yes"?>
<Relationships xmlns="http://schemas.openxmlformats.org/package/2006/relationships"><Relationship Id="rId3" Type="http://schemas.openxmlformats.org/officeDocument/2006/relationships/package" Target="../embeddings/Microsoft_Office_Excel_Worksheet9.xlsx"/><Relationship Id="rId2" Type="http://schemas.openxmlformats.org/officeDocument/2006/relationships/slideLayout" Target="../slideLayouts/slideLayout4.xml"/><Relationship Id="rId1" Type="http://schemas.openxmlformats.org/officeDocument/2006/relationships/vmlDrawing" Target="../drawings/vmlDrawing9.v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hyperlink" Target="mailto:kgardiner@dmcpas.com" TargetMode="External"/><Relationship Id="rId2" Type="http://schemas.openxmlformats.org/officeDocument/2006/relationships/image" Target="../media/image14.jpeg"/><Relationship Id="rId1" Type="http://schemas.openxmlformats.org/officeDocument/2006/relationships/slideLayout" Target="../slideLayouts/slideLayout12.xml"/><Relationship Id="rId5" Type="http://schemas.openxmlformats.org/officeDocument/2006/relationships/hyperlink" Target="http://www.dmconsulting.com/" TargetMode="External"/><Relationship Id="rId4" Type="http://schemas.openxmlformats.org/officeDocument/2006/relationships/hyperlink" Target="http://www.dmcpas.com/"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28700"/>
            <a:ext cx="8228013" cy="3886200"/>
          </a:xfrm>
        </p:spPr>
        <p:txBody>
          <a:bodyPr/>
          <a:lstStyle/>
          <a:p>
            <a:pPr>
              <a:buFont typeface="Wingdings" pitchFamily="2" charset="2"/>
              <a:buChar char="Ø"/>
            </a:pPr>
            <a:r>
              <a:rPr lang="en-US" sz="1800" dirty="0" smtClean="0"/>
              <a:t>For FAR audits, the CPA should be required to submit specific workpapers to verify that the audit was performed in accordance with AASHTO Audit &amp; Accounting Guide and that the CPA understands FAR.</a:t>
            </a:r>
          </a:p>
          <a:p>
            <a:pPr>
              <a:buFont typeface="Wingdings" pitchFamily="2" charset="2"/>
              <a:buChar char="Ø"/>
            </a:pPr>
            <a:r>
              <a:rPr lang="en-US" sz="1800" dirty="0" smtClean="0"/>
              <a:t>A schedule of approved overhead rates by year for each consultant should be maintained, including information such as: </a:t>
            </a:r>
          </a:p>
          <a:p>
            <a:pPr lvl="1">
              <a:buFont typeface="Courier New" pitchFamily="49" charset="0"/>
              <a:buChar char="o"/>
            </a:pPr>
            <a:r>
              <a:rPr lang="en-US" sz="1600" dirty="0" smtClean="0"/>
              <a:t>When the rate was submitted and when it was approved.</a:t>
            </a:r>
          </a:p>
          <a:p>
            <a:pPr lvl="1">
              <a:buFont typeface="Courier New" pitchFamily="49" charset="0"/>
              <a:buChar char="o"/>
            </a:pPr>
            <a:r>
              <a:rPr lang="en-US" sz="1600" dirty="0" smtClean="0"/>
              <a:t>Whether it was prepared internally or audited.</a:t>
            </a:r>
          </a:p>
          <a:p>
            <a:pPr lvl="1">
              <a:buFont typeface="Courier New" pitchFamily="49" charset="0"/>
              <a:buChar char="o"/>
            </a:pPr>
            <a:r>
              <a:rPr lang="en-US" sz="1600" dirty="0" smtClean="0"/>
              <a:t>If audited, name of CPA firm that performed the audit. 	</a:t>
            </a:r>
          </a:p>
          <a:p>
            <a:pPr marL="342900" lvl="1" indent="-342900">
              <a:spcAft>
                <a:spcPts val="1425"/>
              </a:spcAft>
              <a:buFont typeface="Wingdings" pitchFamily="2" charset="2"/>
              <a:buChar char="Ø"/>
            </a:pPr>
            <a:r>
              <a:rPr lang="en-US" sz="1800" dirty="0" smtClean="0"/>
              <a:t>When overhead calculations and FAR audits are not submitted as required, specific penalties should result such as no further contract awards or an adjustment to a lower overhead rate until filings are brought up to date. </a:t>
            </a:r>
          </a:p>
          <a:p>
            <a:pPr lvl="1">
              <a:buFont typeface="Courier New" pitchFamily="49" charset="0"/>
              <a:buChar char="o"/>
            </a:pPr>
            <a:endParaRPr lang="en-US" sz="1600" dirty="0" smtClean="0"/>
          </a:p>
        </p:txBody>
      </p:sp>
      <p:sp>
        <p:nvSpPr>
          <p:cNvPr id="3" name="Title 2"/>
          <p:cNvSpPr>
            <a:spLocks noGrp="1"/>
          </p:cNvSpPr>
          <p:nvPr>
            <p:ph type="title"/>
          </p:nvPr>
        </p:nvSpPr>
        <p:spPr/>
        <p:txBody>
          <a:bodyPr/>
          <a:lstStyle/>
          <a:p>
            <a:r>
              <a:rPr lang="en-US" dirty="0" smtClean="0"/>
              <a:t>When Should FAR Audits Be Reviewed</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10</a:t>
            </a:fld>
            <a:endParaRPr 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924800" cy="990600"/>
          </a:xfrm>
        </p:spPr>
        <p:txBody>
          <a:bodyPr/>
          <a:lstStyle/>
          <a:p>
            <a:r>
              <a:rPr lang="en-US" dirty="0" smtClean="0"/>
              <a:t>What if the Overhead Schedule is Unaudited</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11</a:t>
            </a:fld>
            <a:endParaRPr lang="en-US" dirty="0"/>
          </a:p>
        </p:txBody>
      </p:sp>
      <p:sp>
        <p:nvSpPr>
          <p:cNvPr id="5" name="Content Placeholder 2"/>
          <p:cNvSpPr txBox="1">
            <a:spLocks noGrp="1"/>
          </p:cNvSpPr>
          <p:nvPr>
            <p:ph idx="1"/>
          </p:nvPr>
        </p:nvSpPr>
        <p:spPr bwMode="auto">
          <a:xfrm>
            <a:off x="533400" y="1104900"/>
            <a:ext cx="8228013"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r>
              <a:rPr lang="en-US" sz="2000" kern="0" dirty="0" smtClean="0">
                <a:solidFill>
                  <a:srgbClr val="000000"/>
                </a:solidFill>
                <a:latin typeface="+mn-lt"/>
                <a:ea typeface="ＭＳ Ｐゴシック"/>
                <a:cs typeface="Arial" pitchFamily="34" charset="0"/>
              </a:rPr>
              <a:t>Based on some threshold, a FAR </a:t>
            </a:r>
            <a:r>
              <a:rPr lang="en-US" sz="2000" dirty="0" smtClean="0">
                <a:latin typeface="+mn-lt"/>
                <a:ea typeface="ＭＳ Ｐゴシック"/>
                <a:cs typeface="Arial" pitchFamily="34" charset="0"/>
              </a:rPr>
              <a:t>Overhead</a:t>
            </a:r>
            <a:r>
              <a:rPr lang="en-US" sz="2000" kern="0" dirty="0" smtClean="0">
                <a:solidFill>
                  <a:srgbClr val="000000"/>
                </a:solidFill>
                <a:latin typeface="+mn-lt"/>
                <a:ea typeface="ＭＳ Ｐゴシック"/>
                <a:cs typeface="Arial" pitchFamily="34" charset="0"/>
              </a:rPr>
              <a:t> audit might not be required.</a:t>
            </a:r>
          </a:p>
          <a:p>
            <a:pPr marL="746125" lvl="1" indent="-346075" defTabSz="914400" eaLnBrk="1" hangingPunct="1">
              <a:lnSpc>
                <a:spcPct val="100000"/>
              </a:lnSpc>
              <a:spcAft>
                <a:spcPts val="1800"/>
              </a:spcAft>
              <a:buClrTx/>
              <a:buSzTx/>
              <a:buFont typeface="Courier New" pitchFamily="49" charset="0"/>
              <a:buChar char="o"/>
              <a:defRPr/>
            </a:pPr>
            <a:r>
              <a:rPr lang="en-US" sz="1800" kern="0" dirty="0" smtClean="0">
                <a:solidFill>
                  <a:srgbClr val="000000"/>
                </a:solidFill>
                <a:latin typeface="+mn-lt"/>
                <a:ea typeface="ＭＳ Ｐゴシック"/>
                <a:cs typeface="Arial" pitchFamily="34" charset="0"/>
              </a:rPr>
              <a:t>Revenue size for the Consultant.</a:t>
            </a:r>
          </a:p>
          <a:p>
            <a:pPr marL="746125" lvl="1" indent="-346075" defTabSz="914400" eaLnBrk="1" hangingPunct="1">
              <a:lnSpc>
                <a:spcPct val="100000"/>
              </a:lnSpc>
              <a:spcAft>
                <a:spcPts val="1800"/>
              </a:spcAft>
              <a:buClrTx/>
              <a:buSzTx/>
              <a:buFont typeface="Courier New" pitchFamily="49" charset="0"/>
              <a:buChar char="o"/>
              <a:defRPr/>
            </a:pPr>
            <a:r>
              <a:rPr lang="en-US" sz="1800" dirty="0" smtClean="0">
                <a:latin typeface="+mn-lt"/>
                <a:ea typeface="ＭＳ Ｐゴシック"/>
                <a:cs typeface="Arial" pitchFamily="34" charset="0"/>
              </a:rPr>
              <a:t>Dollar amount of contracts.</a:t>
            </a:r>
            <a:endParaRPr lang="en-US" sz="1800" kern="0" dirty="0" smtClean="0">
              <a:solidFill>
                <a:srgbClr val="000000"/>
              </a:solidFill>
              <a:latin typeface="+mn-lt"/>
              <a:ea typeface="ＭＳ Ｐゴシック"/>
              <a:cs typeface="Arial" pitchFamily="34" charset="0"/>
            </a:endParaRP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r>
              <a:rPr lang="en-US" sz="2000" dirty="0" smtClean="0">
                <a:latin typeface="+mn-lt"/>
                <a:ea typeface="ＭＳ Ｐゴシック"/>
                <a:cs typeface="Arial" pitchFamily="34" charset="0"/>
              </a:rPr>
              <a:t>Consider how this impacts the level of risk related to the Consultant’s FAR overhead rate.</a:t>
            </a:r>
          </a:p>
          <a:p>
            <a:pPr marL="746125" marR="0" lvl="1" indent="-346075" defTabSz="914400" eaLnBrk="1" latinLnBrk="0" hangingPunct="1">
              <a:lnSpc>
                <a:spcPct val="100000"/>
              </a:lnSpc>
              <a:spcAft>
                <a:spcPts val="1800"/>
              </a:spcAft>
              <a:buClrTx/>
              <a:buSzTx/>
              <a:buFont typeface="Courier New" pitchFamily="49" charset="0"/>
              <a:buChar char="o"/>
              <a:tabLst/>
              <a:defRPr/>
            </a:pPr>
            <a:r>
              <a:rPr lang="en-US" sz="1800" dirty="0" smtClean="0">
                <a:latin typeface="+mn-lt"/>
                <a:ea typeface="ＭＳ Ｐゴシック"/>
                <a:cs typeface="Arial" pitchFamily="34" charset="0"/>
              </a:rPr>
              <a:t>Risk is higher since overhead rate is unaudited.</a:t>
            </a:r>
          </a:p>
          <a:p>
            <a:pPr marL="746125" marR="0" lvl="1" indent="-346075" defTabSz="914400" eaLnBrk="1" latinLnBrk="0" hangingPunct="1">
              <a:lnSpc>
                <a:spcPct val="100000"/>
              </a:lnSpc>
              <a:spcAft>
                <a:spcPts val="1800"/>
              </a:spcAft>
              <a:buClrTx/>
              <a:buSzTx/>
              <a:buFont typeface="Courier New" pitchFamily="49" charset="0"/>
              <a:buChar char="o"/>
              <a:tabLst/>
              <a:defRPr/>
            </a:pPr>
            <a:r>
              <a:rPr lang="en-US" sz="1800" dirty="0" smtClean="0">
                <a:latin typeface="+mn-lt"/>
                <a:ea typeface="ＭＳ Ｐゴシック"/>
                <a:cs typeface="Arial" pitchFamily="34" charset="0"/>
              </a:rPr>
              <a:t>However, impact is lower due to smaller size of firm and/or contracts.</a:t>
            </a:r>
          </a:p>
          <a:p>
            <a:pPr marL="746125" marR="0" lvl="1" indent="-346075" defTabSz="914400" eaLnBrk="1" latinLnBrk="0" hangingPunct="1">
              <a:lnSpc>
                <a:spcPct val="100000"/>
              </a:lnSpc>
              <a:spcAft>
                <a:spcPts val="1800"/>
              </a:spcAft>
              <a:buClrTx/>
              <a:buSzTx/>
              <a:buFont typeface="Courier New" pitchFamily="49" charset="0"/>
              <a:buChar char="o"/>
              <a:tabLst/>
              <a:defRPr/>
            </a:pPr>
            <a:endParaRPr lang="en-US" sz="1800" dirty="0" smtClean="0">
              <a:latin typeface="+mn-lt"/>
              <a:ea typeface="ＭＳ Ｐゴシック"/>
              <a:cs typeface="Arial" pitchFamily="34" charset="0"/>
            </a:endParaRP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endParaRPr lang="en-US" sz="2400" kern="0" dirty="0" smtClean="0">
              <a:solidFill>
                <a:srgbClr val="000000"/>
              </a:solidFill>
              <a:latin typeface="+mn-lt"/>
              <a:ea typeface="ＭＳ Ｐゴシック"/>
              <a:cs typeface="Arial" pitchFamily="34" charset="0"/>
            </a:endParaRPr>
          </a:p>
          <a:p>
            <a:pPr marL="346075" lvl="0" indent="-346075" defTabSz="914400" eaLnBrk="1" hangingPunct="1">
              <a:lnSpc>
                <a:spcPct val="100000"/>
              </a:lnSpc>
              <a:spcAft>
                <a:spcPts val="1800"/>
              </a:spcAft>
              <a:buClrTx/>
              <a:buSzTx/>
              <a:buFont typeface="Wingdings" pitchFamily="2" charset="2"/>
              <a:buChar char="Ø"/>
              <a:defRPr/>
            </a:pPr>
            <a:endParaRPr lang="en-US" sz="1800" dirty="0" smtClean="0">
              <a:ea typeface="ＭＳ Ｐゴシック"/>
              <a:cs typeface="Arial" pitchFamily="34"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924800" cy="990600"/>
          </a:xfrm>
        </p:spPr>
        <p:txBody>
          <a:bodyPr/>
          <a:lstStyle/>
          <a:p>
            <a:r>
              <a:rPr lang="en-US" dirty="0" smtClean="0"/>
              <a:t>What if the Overhead Schedule is Unaudited</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12</a:t>
            </a:fld>
            <a:endParaRPr lang="en-US" dirty="0"/>
          </a:p>
        </p:txBody>
      </p:sp>
      <p:sp>
        <p:nvSpPr>
          <p:cNvPr id="5" name="Content Placeholder 2"/>
          <p:cNvSpPr txBox="1">
            <a:spLocks noGrp="1"/>
          </p:cNvSpPr>
          <p:nvPr>
            <p:ph idx="1"/>
          </p:nvPr>
        </p:nvSpPr>
        <p:spPr bwMode="auto">
          <a:xfrm>
            <a:off x="533400" y="1104900"/>
            <a:ext cx="8228013"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6075" indent="-346075" defTabSz="914400" eaLnBrk="1" hangingPunct="1">
              <a:lnSpc>
                <a:spcPct val="100000"/>
              </a:lnSpc>
              <a:spcAft>
                <a:spcPts val="1200"/>
              </a:spcAft>
              <a:buClrTx/>
              <a:buSzTx/>
              <a:buFont typeface="Wingdings" pitchFamily="2" charset="2"/>
              <a:buChar char="Ø"/>
              <a:defRPr/>
            </a:pPr>
            <a:r>
              <a:rPr lang="en-US" sz="2000" dirty="0" smtClean="0">
                <a:latin typeface="+mn-lt"/>
                <a:ea typeface="ＭＳ Ｐゴシック"/>
                <a:cs typeface="Arial" pitchFamily="34" charset="0"/>
              </a:rPr>
              <a:t>In addition to the potential concerns found in Audited FAR Overhead Rate Statements, there could be more basic issues that impact the overall calculation.</a:t>
            </a:r>
          </a:p>
          <a:p>
            <a:pPr marL="346075" lvl="0" indent="-346075" defTabSz="914400" eaLnBrk="1" hangingPunct="1">
              <a:lnSpc>
                <a:spcPct val="100000"/>
              </a:lnSpc>
              <a:spcAft>
                <a:spcPts val="1200"/>
              </a:spcAft>
              <a:buClrTx/>
              <a:buSzTx/>
              <a:buFont typeface="Wingdings" pitchFamily="2" charset="2"/>
              <a:buChar char="Ø"/>
              <a:defRPr/>
            </a:pPr>
            <a:r>
              <a:rPr lang="en-US" sz="2000" dirty="0" smtClean="0">
                <a:latin typeface="+mn-lt"/>
                <a:ea typeface="ＭＳ Ｐゴシック"/>
                <a:cs typeface="Arial" pitchFamily="34" charset="0"/>
              </a:rPr>
              <a:t>Consider the format of the schedule provided by Management.</a:t>
            </a:r>
          </a:p>
          <a:p>
            <a:pPr marL="346075" indent="-346075" defTabSz="914400" eaLnBrk="1" hangingPunct="1">
              <a:lnSpc>
                <a:spcPct val="100000"/>
              </a:lnSpc>
              <a:spcAft>
                <a:spcPts val="1200"/>
              </a:spcAft>
              <a:buClrTx/>
              <a:buSzTx/>
              <a:buFont typeface="Wingdings" pitchFamily="2" charset="2"/>
              <a:buChar char="Ø"/>
              <a:defRPr/>
            </a:pPr>
            <a:r>
              <a:rPr lang="en-US" sz="2000" dirty="0" smtClean="0">
                <a:latin typeface="+mn-lt"/>
                <a:ea typeface="ＭＳ Ｐゴシック"/>
                <a:cs typeface="Arial" pitchFamily="34" charset="0"/>
              </a:rPr>
              <a:t>What are the capabilities of Management and what is their level of understanding of FAR.</a:t>
            </a:r>
          </a:p>
          <a:p>
            <a:pPr marL="346075" marR="0" lvl="0" indent="-346075" defTabSz="914400" rtl="0" eaLnBrk="1" fontAlgn="base" latinLnBrk="0" hangingPunct="1">
              <a:lnSpc>
                <a:spcPct val="100000"/>
              </a:lnSpc>
              <a:spcBef>
                <a:spcPct val="0"/>
              </a:spcBef>
              <a:spcAft>
                <a:spcPts val="1200"/>
              </a:spcAft>
              <a:buClrTx/>
              <a:buSzTx/>
              <a:buFont typeface="Wingdings" pitchFamily="2" charset="2"/>
              <a:buChar char="Ø"/>
              <a:tabLst/>
              <a:defRPr/>
            </a:pPr>
            <a:r>
              <a:rPr lang="en-US" sz="2000" dirty="0" smtClean="0">
                <a:latin typeface="+mn-lt"/>
                <a:ea typeface="ＭＳ Ｐゴシック"/>
                <a:cs typeface="Arial" pitchFamily="34" charset="0"/>
              </a:rPr>
              <a:t>Request supporting documentation for Management’s calculation similar to workpaper requests when there is an audit.</a:t>
            </a:r>
          </a:p>
          <a:p>
            <a:pPr marL="346075" marR="0" lvl="0" indent="-346075" defTabSz="914400" rtl="0" eaLnBrk="1" fontAlgn="base" latinLnBrk="0" hangingPunct="1">
              <a:lnSpc>
                <a:spcPct val="100000"/>
              </a:lnSpc>
              <a:spcBef>
                <a:spcPct val="0"/>
              </a:spcBef>
              <a:spcAft>
                <a:spcPts val="1200"/>
              </a:spcAft>
              <a:buClrTx/>
              <a:buSzTx/>
              <a:buFont typeface="Wingdings" pitchFamily="2" charset="2"/>
              <a:buChar char="Ø"/>
              <a:tabLst/>
              <a:defRPr/>
            </a:pPr>
            <a:r>
              <a:rPr lang="en-US" sz="2000" kern="0" dirty="0" smtClean="0">
                <a:solidFill>
                  <a:srgbClr val="000000"/>
                </a:solidFill>
                <a:latin typeface="+mn-lt"/>
                <a:ea typeface="ＭＳ Ｐゴシック"/>
                <a:cs typeface="Arial" pitchFamily="34" charset="0"/>
              </a:rPr>
              <a:t>Consider some level of CPA service, such as a compilation or review of the FAR Overhead Rate Statement.</a:t>
            </a:r>
          </a:p>
          <a:p>
            <a:pPr marL="746125" lvl="1" indent="-346075" defTabSz="914400" eaLnBrk="1" hangingPunct="1">
              <a:lnSpc>
                <a:spcPct val="100000"/>
              </a:lnSpc>
              <a:spcAft>
                <a:spcPts val="1800"/>
              </a:spcAft>
              <a:buClrTx/>
              <a:buSzTx/>
              <a:buFont typeface="Courier New" pitchFamily="49" charset="0"/>
              <a:buChar char="o"/>
              <a:defRPr/>
            </a:pPr>
            <a:endParaRPr lang="en-US" sz="1800" dirty="0" smtClean="0">
              <a:latin typeface="+mn-lt"/>
              <a:ea typeface="ＭＳ Ｐゴシック"/>
              <a:cs typeface="Arial" pitchFamily="34" charset="0"/>
            </a:endParaRPr>
          </a:p>
          <a:p>
            <a:pPr marL="746125" marR="0" lvl="1" indent="-346075" defTabSz="914400" eaLnBrk="1" latinLnBrk="0" hangingPunct="1">
              <a:lnSpc>
                <a:spcPct val="100000"/>
              </a:lnSpc>
              <a:spcAft>
                <a:spcPts val="1800"/>
              </a:spcAft>
              <a:buClrTx/>
              <a:buSzTx/>
              <a:buFont typeface="Courier New" pitchFamily="49" charset="0"/>
              <a:buChar char="o"/>
              <a:tabLst/>
              <a:defRPr/>
            </a:pPr>
            <a:endParaRPr lang="en-US" sz="1800" dirty="0" smtClean="0">
              <a:latin typeface="+mn-lt"/>
              <a:ea typeface="ＭＳ Ｐゴシック"/>
              <a:cs typeface="Arial" pitchFamily="34" charset="0"/>
            </a:endParaRP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endParaRPr lang="en-US" sz="2400" kern="0" dirty="0" smtClean="0">
              <a:solidFill>
                <a:srgbClr val="000000"/>
              </a:solidFill>
              <a:latin typeface="+mn-lt"/>
              <a:ea typeface="ＭＳ Ｐゴシック"/>
              <a:cs typeface="Arial" pitchFamily="34" charset="0"/>
            </a:endParaRPr>
          </a:p>
          <a:p>
            <a:pPr marL="346075" lvl="0" indent="-346075" defTabSz="914400" eaLnBrk="1" hangingPunct="1">
              <a:lnSpc>
                <a:spcPct val="100000"/>
              </a:lnSpc>
              <a:spcAft>
                <a:spcPts val="1800"/>
              </a:spcAft>
              <a:buClrTx/>
              <a:buSzTx/>
              <a:buFont typeface="Wingdings" pitchFamily="2" charset="2"/>
              <a:buChar char="Ø"/>
              <a:defRPr/>
            </a:pPr>
            <a:endParaRPr lang="en-US" sz="1800" dirty="0" smtClean="0">
              <a:ea typeface="ＭＳ Ｐゴシック"/>
              <a:cs typeface="Arial" pitchFamily="34" charset="0"/>
            </a:endParaRPr>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33500"/>
            <a:ext cx="8228013" cy="3581400"/>
          </a:xfrm>
        </p:spPr>
        <p:txBody>
          <a:bodyPr/>
          <a:lstStyle/>
          <a:p>
            <a:pPr>
              <a:spcAft>
                <a:spcPts val="1200"/>
              </a:spcAft>
              <a:buFont typeface="Wingdings" pitchFamily="2" charset="2"/>
              <a:buChar char="Ø"/>
            </a:pPr>
            <a:r>
              <a:rPr lang="en-US" sz="1800" dirty="0" smtClean="0"/>
              <a:t>State DOTs have limited manpower, how can these resources be used most effectively and efficiently?</a:t>
            </a:r>
          </a:p>
          <a:p>
            <a:pPr>
              <a:spcAft>
                <a:spcPts val="1200"/>
              </a:spcAft>
              <a:buFont typeface="Wingdings" pitchFamily="2" charset="2"/>
              <a:buChar char="Ø"/>
            </a:pPr>
            <a:r>
              <a:rPr lang="en-US" sz="1800" dirty="0" smtClean="0"/>
              <a:t>Challenging the Firm’s overhead rate could in itself be the best way to achieve meaningful cost reductions.</a:t>
            </a:r>
          </a:p>
          <a:p>
            <a:pPr>
              <a:spcAft>
                <a:spcPts val="1200"/>
              </a:spcAft>
              <a:buFont typeface="Wingdings" pitchFamily="2" charset="2"/>
              <a:buChar char="Ø"/>
            </a:pPr>
            <a:r>
              <a:rPr lang="en-US" sz="1800" dirty="0" smtClean="0"/>
              <a:t>In critically reviewing the Firm’s overhead rate, a systematic approach is needed.</a:t>
            </a:r>
          </a:p>
          <a:p>
            <a:pPr marL="746125" lvl="1" indent="-346075" defTabSz="914400" eaLnBrk="1" hangingPunct="1">
              <a:lnSpc>
                <a:spcPct val="100000"/>
              </a:lnSpc>
              <a:spcAft>
                <a:spcPts val="1200"/>
              </a:spcAft>
              <a:buClrTx/>
              <a:buSzTx/>
              <a:buFont typeface="Courier New" pitchFamily="49" charset="0"/>
              <a:buChar char="o"/>
              <a:defRPr/>
            </a:pPr>
            <a:r>
              <a:rPr lang="en-US" sz="1600" dirty="0" smtClean="0">
                <a:latin typeface="+mn-lt"/>
                <a:ea typeface="ＭＳ Ｐゴシック"/>
                <a:cs typeface="Arial" pitchFamily="34" charset="0"/>
              </a:rPr>
              <a:t>Risk should be assessed based on the Firm’s past audit history, changes in recent years, and the size of current and future contracts.</a:t>
            </a:r>
          </a:p>
          <a:p>
            <a:pPr marL="746125" lvl="1" indent="-346075" defTabSz="914400" eaLnBrk="1" hangingPunct="1">
              <a:lnSpc>
                <a:spcPct val="100000"/>
              </a:lnSpc>
              <a:spcAft>
                <a:spcPts val="1200"/>
              </a:spcAft>
              <a:buClrTx/>
              <a:buSzTx/>
              <a:buFont typeface="Courier New" pitchFamily="49" charset="0"/>
              <a:buChar char="o"/>
              <a:defRPr/>
            </a:pPr>
            <a:r>
              <a:rPr lang="en-US" sz="1600" dirty="0" smtClean="0">
                <a:latin typeface="+mn-lt"/>
                <a:ea typeface="ＭＳ Ｐゴシック"/>
                <a:cs typeface="Arial" pitchFamily="34" charset="0"/>
              </a:rPr>
              <a:t>Based on level of risk and potential concerns identified, specific procedures should be performed.</a:t>
            </a:r>
          </a:p>
          <a:p>
            <a:pPr>
              <a:spcAft>
                <a:spcPts val="1200"/>
              </a:spcAft>
              <a:buFont typeface="Wingdings" pitchFamily="2" charset="2"/>
              <a:buChar char="Ø"/>
            </a:pPr>
            <a:r>
              <a:rPr lang="en-US" sz="1800" dirty="0" smtClean="0"/>
              <a:t>A paperless audit file should be maintained, including work programs, supporting documentation, and conclusions. </a:t>
            </a:r>
          </a:p>
        </p:txBody>
      </p:sp>
      <p:sp>
        <p:nvSpPr>
          <p:cNvPr id="3" name="Title 2"/>
          <p:cNvSpPr>
            <a:spLocks noGrp="1"/>
          </p:cNvSpPr>
          <p:nvPr>
            <p:ph type="title"/>
          </p:nvPr>
        </p:nvSpPr>
        <p:spPr/>
        <p:txBody>
          <a:bodyPr/>
          <a:lstStyle/>
          <a:p>
            <a:r>
              <a:rPr lang="en-US" dirty="0" smtClean="0"/>
              <a:t>Effectively and Efficiently Reviewing </a:t>
            </a:r>
            <a:br>
              <a:rPr lang="en-US" dirty="0" smtClean="0"/>
            </a:br>
            <a:r>
              <a:rPr lang="en-US" dirty="0" smtClean="0"/>
              <a:t>FAR Audit Reports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13</a:t>
            </a:fld>
            <a:endParaRPr lang="en-US" dirty="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342901"/>
            <a:ext cx="8229600" cy="685799"/>
          </a:xfrm>
        </p:spPr>
        <p:txBody>
          <a:bodyPr/>
          <a:lstStyle/>
          <a:p>
            <a:r>
              <a:rPr lang="en-US" dirty="0" smtClean="0"/>
              <a:t>Common and Uncommon Issues </a:t>
            </a:r>
            <a:br>
              <a:rPr lang="en-US" dirty="0" smtClean="0"/>
            </a:br>
            <a:r>
              <a:rPr lang="en-US" dirty="0" smtClean="0"/>
              <a:t>in FAR Audit Reports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14</a:t>
            </a:fld>
            <a:endParaRPr lang="en-US" dirty="0"/>
          </a:p>
        </p:txBody>
      </p:sp>
      <p:sp>
        <p:nvSpPr>
          <p:cNvPr id="5" name="Content Placeholder 2"/>
          <p:cNvSpPr txBox="1">
            <a:spLocks noGrp="1"/>
          </p:cNvSpPr>
          <p:nvPr>
            <p:ph idx="1"/>
          </p:nvPr>
        </p:nvSpPr>
        <p:spPr bwMode="auto">
          <a:xfrm>
            <a:off x="533400" y="1333500"/>
            <a:ext cx="8228013"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6075" marR="0" lvl="0" indent="-346075" defTabSz="914400" rtl="0" eaLnBrk="1" fontAlgn="base" latinLnBrk="0" hangingPunct="1">
              <a:lnSpc>
                <a:spcPct val="100000"/>
              </a:lnSpc>
              <a:spcBef>
                <a:spcPct val="0"/>
              </a:spcBef>
              <a:spcAft>
                <a:spcPts val="1200"/>
              </a:spcAft>
              <a:buClrTx/>
              <a:buSzTx/>
              <a:buFont typeface="Wingdings" pitchFamily="2" charset="2"/>
              <a:buChar char="Ø"/>
              <a:tabLst/>
              <a:defRPr/>
            </a:pPr>
            <a:r>
              <a:rPr lang="en-US" sz="1800" kern="0" dirty="0" smtClean="0">
                <a:solidFill>
                  <a:schemeClr val="tx1"/>
                </a:solidFill>
                <a:latin typeface="+mn-lt"/>
                <a:ea typeface="ＭＳ Ｐゴシック"/>
                <a:cs typeface="Arial" pitchFamily="34" charset="0"/>
              </a:rPr>
              <a:t>There are some issues that, by their nature, we tend to see in many FAR audits.</a:t>
            </a:r>
          </a:p>
          <a:p>
            <a:pPr marL="346075" marR="0" lvl="0" indent="-346075" defTabSz="914400" rtl="0" eaLnBrk="1" fontAlgn="base" latinLnBrk="0" hangingPunct="1">
              <a:lnSpc>
                <a:spcPct val="100000"/>
              </a:lnSpc>
              <a:spcBef>
                <a:spcPct val="0"/>
              </a:spcBef>
              <a:spcAft>
                <a:spcPts val="1200"/>
              </a:spcAft>
              <a:buClrTx/>
              <a:buSzTx/>
              <a:buFont typeface="Wingdings" pitchFamily="2" charset="2"/>
              <a:buChar char="Ø"/>
              <a:tabLst/>
              <a:defRPr/>
            </a:pPr>
            <a:r>
              <a:rPr lang="en-US" sz="1800" dirty="0" smtClean="0">
                <a:solidFill>
                  <a:schemeClr val="tx1"/>
                </a:solidFill>
                <a:latin typeface="+mn-lt"/>
                <a:ea typeface="ＭＳ Ｐゴシック"/>
                <a:cs typeface="Arial" pitchFamily="34" charset="0"/>
              </a:rPr>
              <a:t>Other issues relate to more unique situations that may only apply to certain Consulting firms.</a:t>
            </a:r>
          </a:p>
          <a:p>
            <a:pPr marL="346075" marR="0" lvl="0" indent="-346075" defTabSz="914400" rtl="0" eaLnBrk="1" fontAlgn="base" latinLnBrk="0" hangingPunct="1">
              <a:lnSpc>
                <a:spcPct val="100000"/>
              </a:lnSpc>
              <a:spcBef>
                <a:spcPct val="0"/>
              </a:spcBef>
              <a:spcAft>
                <a:spcPts val="1200"/>
              </a:spcAft>
              <a:buClrTx/>
              <a:buSzTx/>
              <a:buFont typeface="Wingdings" pitchFamily="2" charset="2"/>
              <a:buChar char="Ø"/>
              <a:tabLst/>
              <a:defRPr/>
            </a:pPr>
            <a:r>
              <a:rPr lang="en-US" sz="1800" dirty="0" smtClean="0">
                <a:solidFill>
                  <a:schemeClr val="tx1"/>
                </a:solidFill>
                <a:latin typeface="+mn-lt"/>
                <a:ea typeface="ＭＳ Ｐゴシック"/>
                <a:cs typeface="Arial" pitchFamily="34" charset="0"/>
              </a:rPr>
              <a:t>Analyzing each individual firm will help to determine which issues could apply.</a:t>
            </a:r>
          </a:p>
          <a:p>
            <a:pPr lvl="1">
              <a:spcAft>
                <a:spcPts val="1200"/>
              </a:spcAft>
              <a:buFont typeface="Courier New" pitchFamily="49" charset="0"/>
              <a:buChar char="o"/>
              <a:defRPr/>
            </a:pPr>
            <a:r>
              <a:rPr lang="en-US" sz="1600" dirty="0" smtClean="0"/>
              <a:t>Obtain the Firm’s financial statements and perform an analytical review.</a:t>
            </a:r>
          </a:p>
          <a:p>
            <a:pPr lvl="1">
              <a:spcAft>
                <a:spcPts val="1200"/>
              </a:spcAft>
              <a:buFont typeface="Courier New" pitchFamily="49" charset="0"/>
              <a:buChar char="o"/>
              <a:defRPr/>
            </a:pPr>
            <a:r>
              <a:rPr lang="en-US" sz="1600" dirty="0" smtClean="0"/>
              <a:t>Utilize the AASHTO Internal Control Questionnaire and make additional inquiries as needed.</a:t>
            </a:r>
          </a:p>
          <a:p>
            <a:pPr marL="346075" indent="-346075" defTabSz="914400" eaLnBrk="1" hangingPunct="1">
              <a:lnSpc>
                <a:spcPct val="100000"/>
              </a:lnSpc>
              <a:spcAft>
                <a:spcPts val="1200"/>
              </a:spcAft>
              <a:buClrTx/>
              <a:buSzTx/>
              <a:buFont typeface="Wingdings" pitchFamily="2" charset="2"/>
              <a:buChar char="Ø"/>
              <a:defRPr/>
            </a:pPr>
            <a:r>
              <a:rPr lang="en-US" sz="1800" dirty="0" smtClean="0">
                <a:solidFill>
                  <a:schemeClr val="tx1"/>
                </a:solidFill>
                <a:latin typeface="+mn-lt"/>
                <a:ea typeface="ＭＳ Ｐゴシック"/>
                <a:cs typeface="Arial" pitchFamily="34" charset="0"/>
              </a:rPr>
              <a:t>Remember that looking into 10% of the information often uncovers 90% of the problems!</a:t>
            </a: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endParaRPr lang="en-US" sz="2400" kern="0" dirty="0" smtClean="0">
              <a:solidFill>
                <a:srgbClr val="000000"/>
              </a:solidFill>
              <a:latin typeface="+mn-lt"/>
              <a:ea typeface="ＭＳ Ｐゴシック"/>
              <a:cs typeface="Arial" pitchFamily="34" charset="0"/>
            </a:endParaRPr>
          </a:p>
          <a:p>
            <a:pPr marL="346075" lvl="0" indent="-346075" defTabSz="914400" eaLnBrk="1" hangingPunct="1">
              <a:lnSpc>
                <a:spcPct val="100000"/>
              </a:lnSpc>
              <a:spcAft>
                <a:spcPts val="1800"/>
              </a:spcAft>
              <a:buClrTx/>
              <a:buSzTx/>
              <a:buFont typeface="Wingdings" pitchFamily="2" charset="2"/>
              <a:buChar char="Ø"/>
              <a:defRPr/>
            </a:pPr>
            <a:endParaRPr lang="en-US" sz="1800" dirty="0" smtClean="0">
              <a:ea typeface="ＭＳ Ｐゴシック"/>
              <a:cs typeface="Arial" pitchFamily="34" charset="0"/>
            </a:endParaRPr>
          </a:p>
        </p:txBody>
      </p:sp>
    </p:spTree>
  </p:cSld>
  <p:clrMapOvr>
    <a:masterClrMapping/>
  </p:clrMapOvr>
  <p:transition>
    <p:zoom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76300"/>
            <a:ext cx="8228013" cy="4038600"/>
          </a:xfrm>
        </p:spPr>
        <p:txBody>
          <a:bodyPr/>
          <a:lstStyle/>
          <a:p>
            <a:pPr>
              <a:spcAft>
                <a:spcPts val="1200"/>
              </a:spcAft>
              <a:buFont typeface="Wingdings" pitchFamily="2" charset="2"/>
              <a:buChar char="Ø"/>
            </a:pPr>
            <a:r>
              <a:rPr lang="en-US" sz="1800" dirty="0" smtClean="0"/>
              <a:t>Analyzing the Consultant’s financial statements can identify when there is greater risk.</a:t>
            </a:r>
          </a:p>
          <a:p>
            <a:pPr lvl="1">
              <a:spcAft>
                <a:spcPts val="1200"/>
              </a:spcAft>
              <a:buFont typeface="Courier New" pitchFamily="49" charset="0"/>
              <a:buChar char="o"/>
              <a:defRPr/>
            </a:pPr>
            <a:r>
              <a:rPr lang="en-US" sz="1600" dirty="0" smtClean="0"/>
              <a:t>Are the Consultant’s annual financial statements audited, reviewed or compiled by a CPA?</a:t>
            </a:r>
          </a:p>
          <a:p>
            <a:pPr lvl="1">
              <a:spcAft>
                <a:spcPts val="1200"/>
              </a:spcAft>
              <a:buFont typeface="Courier New" pitchFamily="49" charset="0"/>
              <a:buChar char="o"/>
              <a:defRPr/>
            </a:pPr>
            <a:r>
              <a:rPr lang="en-US" sz="1600" dirty="0" smtClean="0"/>
              <a:t>Has the FAR auditor reconciled the FAR statement to the financial statements?</a:t>
            </a:r>
          </a:p>
          <a:p>
            <a:pPr>
              <a:spcAft>
                <a:spcPts val="1200"/>
              </a:spcAft>
              <a:buFont typeface="Wingdings" pitchFamily="2" charset="2"/>
              <a:buChar char="Ø"/>
            </a:pPr>
            <a:r>
              <a:rPr lang="en-US" sz="1800" dirty="0" smtClean="0"/>
              <a:t>Key industry ratios from the financial statements, such as the Net Multiplier, Utilization Rate, and Profit as a Percentage of Net Revenue, can provide important information.</a:t>
            </a:r>
          </a:p>
          <a:p>
            <a:pPr>
              <a:spcAft>
                <a:spcPts val="1200"/>
              </a:spcAft>
              <a:buFont typeface="Wingdings" pitchFamily="2" charset="2"/>
              <a:buChar char="Ø"/>
            </a:pPr>
            <a:r>
              <a:rPr lang="en-US" sz="1800" dirty="0" smtClean="0"/>
              <a:t>Financial statements should support that the Consultant is financially stable so that there is confidence that they will have the ability to fulfill their obligations under the contract.</a:t>
            </a:r>
          </a:p>
          <a:p>
            <a:pPr>
              <a:spcAft>
                <a:spcPts val="1200"/>
              </a:spcAft>
              <a:buFont typeface="Wingdings" pitchFamily="2" charset="2"/>
              <a:buChar char="Ø"/>
            </a:pPr>
            <a:r>
              <a:rPr lang="en-US" sz="1800" dirty="0" smtClean="0"/>
              <a:t>However, if a Consultant is too profitable, this could be an indication that they are billing more than allowed under cost plus fee contracts.</a:t>
            </a:r>
            <a:endParaRPr lang="en-US" sz="1800" dirty="0"/>
          </a:p>
        </p:txBody>
      </p:sp>
      <p:sp>
        <p:nvSpPr>
          <p:cNvPr id="3" name="Title 2"/>
          <p:cNvSpPr>
            <a:spLocks noGrp="1"/>
          </p:cNvSpPr>
          <p:nvPr>
            <p:ph type="title"/>
          </p:nvPr>
        </p:nvSpPr>
        <p:spPr>
          <a:xfrm>
            <a:off x="685800" y="190501"/>
            <a:ext cx="7770813" cy="762000"/>
          </a:xfrm>
        </p:spPr>
        <p:txBody>
          <a:bodyPr/>
          <a:lstStyle/>
          <a:p>
            <a:r>
              <a:rPr lang="en-US" dirty="0" smtClean="0"/>
              <a:t>Analytical Review</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15</a:t>
            </a:fld>
            <a:endParaRPr lang="en-US" dirty="0"/>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1800" dirty="0" smtClean="0"/>
              <a:t>The Burden of Proof rests with the Consultant!  </a:t>
            </a:r>
          </a:p>
          <a:p>
            <a:pPr lvl="1">
              <a:buFont typeface="Courier New" pitchFamily="49" charset="0"/>
              <a:buChar char="o"/>
            </a:pPr>
            <a:r>
              <a:rPr lang="en-US" sz="1600" dirty="0" smtClean="0"/>
              <a:t>Costs must be supported. </a:t>
            </a:r>
          </a:p>
          <a:p>
            <a:pPr lvl="1">
              <a:buFont typeface="Courier New" pitchFamily="49" charset="0"/>
              <a:buChar char="o"/>
            </a:pPr>
            <a:r>
              <a:rPr lang="en-US" sz="1600" dirty="0" smtClean="0"/>
              <a:t>Per FAR 31.201-2(d), Consultants must maintain adequate records, including supporting documentation, to demonstrate that the costs comply with applicable FAR cost principles.</a:t>
            </a:r>
          </a:p>
          <a:p>
            <a:pPr>
              <a:buFont typeface="Wingdings" pitchFamily="2" charset="2"/>
              <a:buChar char="Ø"/>
            </a:pPr>
            <a:r>
              <a:rPr lang="en-US" sz="1800" dirty="0" smtClean="0"/>
              <a:t>As firms pay bills electronically and use credit cards for expenses, we are seeing more instances where original invoices are not maintained to support expenses.</a:t>
            </a:r>
          </a:p>
          <a:p>
            <a:pPr>
              <a:buFont typeface="Wingdings" pitchFamily="2" charset="2"/>
              <a:buChar char="Ø"/>
            </a:pPr>
            <a:r>
              <a:rPr lang="en-US" sz="1800" dirty="0" smtClean="0"/>
              <a:t>This could result in additional disallowed expenses if available documentation is not sufficient to support that expenses are allowable under FAR.</a:t>
            </a:r>
          </a:p>
          <a:p>
            <a:pPr lvl="1"/>
            <a:endParaRPr lang="en-US" sz="1600" dirty="0" smtClean="0"/>
          </a:p>
        </p:txBody>
      </p:sp>
      <p:sp>
        <p:nvSpPr>
          <p:cNvPr id="3" name="Title 2"/>
          <p:cNvSpPr>
            <a:spLocks noGrp="1"/>
          </p:cNvSpPr>
          <p:nvPr>
            <p:ph type="title"/>
          </p:nvPr>
        </p:nvSpPr>
        <p:spPr>
          <a:xfrm>
            <a:off x="685800" y="342901"/>
            <a:ext cx="7770813" cy="685799"/>
          </a:xfrm>
        </p:spPr>
        <p:txBody>
          <a:bodyPr/>
          <a:lstStyle/>
          <a:p>
            <a:r>
              <a:rPr lang="en-US" dirty="0" smtClean="0"/>
              <a:t>Expenses Without Proper Documentation</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16</a:t>
            </a:fld>
            <a:endParaRPr lang="en-US" dirty="0"/>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spcAft>
                <a:spcPts val="1200"/>
              </a:spcAft>
              <a:buFont typeface="Wingdings" pitchFamily="2" charset="2"/>
              <a:buChar char="Ø"/>
            </a:pPr>
            <a:r>
              <a:rPr lang="en-US" sz="1800" dirty="0" smtClean="0"/>
              <a:t>The cost of personal use of vehicles is unallowable. </a:t>
            </a:r>
          </a:p>
          <a:p>
            <a:pPr lvl="1">
              <a:spcAft>
                <a:spcPts val="1200"/>
              </a:spcAft>
              <a:buFont typeface="Courier New" pitchFamily="49" charset="0"/>
              <a:buChar char="o"/>
            </a:pPr>
            <a:r>
              <a:rPr lang="en-US" sz="1600" dirty="0" smtClean="0"/>
              <a:t>This includes the portion of cost related to commuting to and from work. </a:t>
            </a:r>
          </a:p>
          <a:p>
            <a:pPr lvl="1">
              <a:spcAft>
                <a:spcPts val="1200"/>
              </a:spcAft>
              <a:buFont typeface="Courier New" pitchFamily="49" charset="0"/>
              <a:buChar char="o"/>
            </a:pPr>
            <a:r>
              <a:rPr lang="en-US" sz="1600" dirty="0" smtClean="0"/>
              <a:t>As indicated in FAR 31.205-6(m)(2), costs are unallowable regardless of whether the cost is reported as taxable income to the employees! </a:t>
            </a:r>
          </a:p>
          <a:p>
            <a:pPr>
              <a:spcAft>
                <a:spcPts val="1200"/>
              </a:spcAft>
              <a:buFont typeface="Wingdings" pitchFamily="2" charset="2"/>
              <a:buChar char="Ø"/>
            </a:pPr>
            <a:r>
              <a:rPr lang="en-US" sz="1800" dirty="0" smtClean="0"/>
              <a:t>If the Consultant owns and/or leases vehicles, there will almost always be some disallowance. A disallowance can only be completely avoided if:</a:t>
            </a:r>
          </a:p>
          <a:p>
            <a:pPr lvl="1">
              <a:spcAft>
                <a:spcPts val="1200"/>
              </a:spcAft>
              <a:buFont typeface="Courier New" pitchFamily="49" charset="0"/>
              <a:buChar char="o"/>
            </a:pPr>
            <a:r>
              <a:rPr lang="en-US" sz="1600" dirty="0" smtClean="0"/>
              <a:t>Vehicles are not available for personal use and are not used to commute to work (i.e. they are left at the Consultant’s office!).</a:t>
            </a:r>
          </a:p>
          <a:p>
            <a:pPr lvl="1">
              <a:spcAft>
                <a:spcPts val="1200"/>
              </a:spcAft>
              <a:buFont typeface="Courier New" pitchFamily="49" charset="0"/>
              <a:buChar char="o"/>
            </a:pPr>
            <a:r>
              <a:rPr lang="en-US" sz="1600" dirty="0" smtClean="0"/>
              <a:t>Employees </a:t>
            </a:r>
            <a:r>
              <a:rPr lang="en-US" sz="1600" u="sng" dirty="0" smtClean="0"/>
              <a:t>reimburse</a:t>
            </a:r>
            <a:r>
              <a:rPr lang="en-US" sz="1600" dirty="0" smtClean="0"/>
              <a:t> the company for any personal use.</a:t>
            </a:r>
          </a:p>
          <a:p>
            <a:pPr marL="342900" lvl="1" indent="-342900">
              <a:spcAft>
                <a:spcPts val="1200"/>
              </a:spcAft>
              <a:buFont typeface="Wingdings" pitchFamily="2" charset="2"/>
              <a:buChar char="Ø"/>
            </a:pPr>
            <a:r>
              <a:rPr lang="en-US" sz="1800" dirty="0" smtClean="0"/>
              <a:t>If there are luxury vehicles, costs must also be reviewed to ensure they are reasonable in accordance with FAR 31.201-3.</a:t>
            </a:r>
          </a:p>
        </p:txBody>
      </p:sp>
      <p:sp>
        <p:nvSpPr>
          <p:cNvPr id="3" name="Title 2"/>
          <p:cNvSpPr>
            <a:spLocks noGrp="1"/>
          </p:cNvSpPr>
          <p:nvPr>
            <p:ph type="title"/>
          </p:nvPr>
        </p:nvSpPr>
        <p:spPr>
          <a:xfrm>
            <a:off x="685800" y="342901"/>
            <a:ext cx="7770813" cy="685799"/>
          </a:xfrm>
        </p:spPr>
        <p:txBody>
          <a:bodyPr/>
          <a:lstStyle/>
          <a:p>
            <a:r>
              <a:rPr lang="en-US" dirty="0" smtClean="0"/>
              <a:t>Personal Use of Company Vehicles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17</a:t>
            </a:fld>
            <a:endParaRPr lang="en-US" dirty="0"/>
          </a:p>
        </p:txBody>
      </p:sp>
    </p:spTree>
  </p:cSld>
  <p:clrMapOvr>
    <a:masterClrMapping/>
  </p:clrMapOvr>
  <p:transition>
    <p:push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28700"/>
            <a:ext cx="8228013" cy="3886200"/>
          </a:xfrm>
        </p:spPr>
        <p:txBody>
          <a:bodyPr/>
          <a:lstStyle/>
          <a:p>
            <a:pPr>
              <a:spcAft>
                <a:spcPts val="1200"/>
              </a:spcAft>
              <a:buFont typeface="Wingdings" pitchFamily="2" charset="2"/>
              <a:buChar char="Ø"/>
            </a:pPr>
            <a:r>
              <a:rPr lang="en-US" sz="2000" dirty="0" smtClean="0"/>
              <a:t>Mileage logs must be maintained to support the business and personal use of vehicles. </a:t>
            </a:r>
          </a:p>
          <a:p>
            <a:pPr lvl="1">
              <a:spcAft>
                <a:spcPts val="1200"/>
              </a:spcAft>
              <a:buFont typeface="Courier New" pitchFamily="49" charset="0"/>
              <a:buChar char="o"/>
            </a:pPr>
            <a:r>
              <a:rPr lang="en-US" sz="1700" dirty="0" smtClean="0"/>
              <a:t>Remember that the Consultant bears the burden of proof to provide support that costs are allowable!</a:t>
            </a:r>
          </a:p>
          <a:p>
            <a:pPr lvl="1">
              <a:spcAft>
                <a:spcPts val="1200"/>
              </a:spcAft>
              <a:buFont typeface="Courier New" pitchFamily="49" charset="0"/>
              <a:buChar char="o"/>
            </a:pPr>
            <a:r>
              <a:rPr lang="en-US" sz="1700" dirty="0" smtClean="0"/>
              <a:t>In addition, mileage logs must support whether vehicle costs are direct or indirect costs.</a:t>
            </a:r>
          </a:p>
          <a:p>
            <a:pPr>
              <a:spcAft>
                <a:spcPts val="1200"/>
              </a:spcAft>
              <a:buFont typeface="Wingdings" pitchFamily="2" charset="2"/>
              <a:buChar char="Ø"/>
            </a:pPr>
            <a:r>
              <a:rPr lang="en-US" sz="2000" dirty="0" smtClean="0"/>
              <a:t>We still see firms using some basic estimates for the disallowance of personal vehicle usage. </a:t>
            </a:r>
          </a:p>
          <a:p>
            <a:pPr lvl="1">
              <a:spcAft>
                <a:spcPts val="1200"/>
              </a:spcAft>
              <a:buFont typeface="Courier New" pitchFamily="49" charset="0"/>
              <a:buChar char="o"/>
            </a:pPr>
            <a:r>
              <a:rPr lang="en-US" sz="1700" dirty="0" smtClean="0"/>
              <a:t>Such estimates are not sufficient and are often inaccurate!</a:t>
            </a:r>
          </a:p>
          <a:p>
            <a:pPr lvl="1">
              <a:spcAft>
                <a:spcPts val="1200"/>
              </a:spcAft>
              <a:buFont typeface="Courier New" pitchFamily="49" charset="0"/>
              <a:buChar char="o"/>
            </a:pPr>
            <a:r>
              <a:rPr lang="en-US" sz="1700" dirty="0" smtClean="0"/>
              <a:t>An example is saying that 2/7ths of vehicle costs are disallowed for weekend usage.  This significantly understates the disallowance as it ignores commuting time and other personal use on week days.</a:t>
            </a:r>
          </a:p>
          <a:p>
            <a:pPr>
              <a:buFont typeface="Wingdings" pitchFamily="2" charset="2"/>
              <a:buChar char="Ø"/>
            </a:pPr>
            <a:endParaRPr lang="en-US" sz="1800" dirty="0" smtClean="0"/>
          </a:p>
        </p:txBody>
      </p:sp>
      <p:sp>
        <p:nvSpPr>
          <p:cNvPr id="3" name="Title 2"/>
          <p:cNvSpPr>
            <a:spLocks noGrp="1"/>
          </p:cNvSpPr>
          <p:nvPr>
            <p:ph type="title"/>
          </p:nvPr>
        </p:nvSpPr>
        <p:spPr>
          <a:xfrm>
            <a:off x="685800" y="342901"/>
            <a:ext cx="7770813" cy="685799"/>
          </a:xfrm>
        </p:spPr>
        <p:txBody>
          <a:bodyPr/>
          <a:lstStyle/>
          <a:p>
            <a:r>
              <a:rPr lang="en-US" dirty="0" smtClean="0"/>
              <a:t>Personal Use of Company Vehicles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18</a:t>
            </a:fld>
            <a:endParaRPr lang="en-US"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Taken together, the cost principles at FAR 31.205-13, Employee Morale, and FAR 31.205-14, Entertainment, expressly disallow certain costs, including:</a:t>
            </a:r>
          </a:p>
          <a:p>
            <a:pPr lvl="1">
              <a:buFont typeface="Courier New" pitchFamily="49" charset="0"/>
              <a:buChar char="o"/>
            </a:pPr>
            <a:r>
              <a:rPr lang="en-US" sz="1800" dirty="0" smtClean="0"/>
              <a:t>Entertainment provided as part of public relations, employee relations, or company celebrations,</a:t>
            </a:r>
          </a:p>
          <a:p>
            <a:pPr lvl="1">
              <a:buFont typeface="Courier New" pitchFamily="49" charset="0"/>
              <a:buChar char="o"/>
            </a:pPr>
            <a:r>
              <a:rPr lang="en-US" sz="1800" dirty="0" smtClean="0"/>
              <a:t>Costs of amusement, diversions, social activities, and any directly associated costs, including tickets, meals, and lodging, and</a:t>
            </a:r>
          </a:p>
          <a:p>
            <a:pPr lvl="1">
              <a:buFont typeface="Courier New" pitchFamily="49" charset="0"/>
              <a:buChar char="o"/>
            </a:pPr>
            <a:r>
              <a:rPr lang="en-US" sz="1800" dirty="0" smtClean="0"/>
              <a:t>Employee social events, including company picnics, theme and holiday parties.</a:t>
            </a:r>
          </a:p>
          <a:p>
            <a:pPr>
              <a:buFont typeface="Wingdings" pitchFamily="2" charset="2"/>
              <a:buChar char="Ø"/>
            </a:pPr>
            <a:r>
              <a:rPr lang="en-US" sz="2000" dirty="0" smtClean="0"/>
              <a:t>Consultants often do not disallow all of the costs that should be disallowed for meals and entertainment.</a:t>
            </a:r>
          </a:p>
        </p:txBody>
      </p:sp>
      <p:sp>
        <p:nvSpPr>
          <p:cNvPr id="3" name="Title 2"/>
          <p:cNvSpPr>
            <a:spLocks noGrp="1"/>
          </p:cNvSpPr>
          <p:nvPr>
            <p:ph type="title"/>
          </p:nvPr>
        </p:nvSpPr>
        <p:spPr>
          <a:xfrm>
            <a:off x="685800" y="342901"/>
            <a:ext cx="7770813" cy="685799"/>
          </a:xfrm>
        </p:spPr>
        <p:txBody>
          <a:bodyPr/>
          <a:lstStyle/>
          <a:p>
            <a:r>
              <a:rPr lang="en-US" dirty="0" smtClean="0"/>
              <a:t>Meals and Entertainment</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19</a:t>
            </a:fld>
            <a:endParaRPr lang="en-US" dirty="0"/>
          </a:p>
        </p:txBody>
      </p:sp>
    </p:spTree>
  </p:cSld>
  <p:clrMapOvr>
    <a:masterClrMapping/>
  </p:clrMapOvr>
  <p:transition>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48F12DB7-7720-4327-9D04-3917AAF3DE22}" type="slidenum">
              <a:rPr lang="en-US" smtClean="0"/>
              <a:pPr/>
              <a:t>2</a:t>
            </a:fld>
            <a:endParaRPr lang="en-US" dirty="0"/>
          </a:p>
        </p:txBody>
      </p:sp>
      <p:sp>
        <p:nvSpPr>
          <p:cNvPr id="4" name="Title 1"/>
          <p:cNvSpPr>
            <a:spLocks noGrp="1"/>
          </p:cNvSpPr>
          <p:nvPr>
            <p:ph type="title"/>
          </p:nvPr>
        </p:nvSpPr>
        <p:spPr>
          <a:xfrm>
            <a:off x="4495801" y="3086100"/>
            <a:ext cx="3733800" cy="1752600"/>
          </a:xfrm>
        </p:spPr>
        <p:txBody>
          <a:bodyPr/>
          <a:lstStyle/>
          <a:p>
            <a:pPr algn="r">
              <a:spcBef>
                <a:spcPts val="1200"/>
              </a:spcBef>
              <a:spcAft>
                <a:spcPts val="0"/>
              </a:spcAft>
            </a:pPr>
            <a:r>
              <a:rPr lang="en-US" dirty="0" smtClean="0"/>
              <a:t> </a:t>
            </a:r>
            <a:r>
              <a:rPr lang="en-US" sz="2800" dirty="0" smtClean="0"/>
              <a:t>2015 AASHTO </a:t>
            </a:r>
            <a:br>
              <a:rPr lang="en-US" sz="2800" dirty="0" smtClean="0"/>
            </a:br>
            <a:r>
              <a:rPr lang="en-US" sz="2800" dirty="0" smtClean="0"/>
              <a:t>Audit Conference</a:t>
            </a:r>
            <a:r>
              <a:rPr lang="en-US" dirty="0" smtClean="0"/>
              <a:t/>
            </a:r>
            <a:br>
              <a:rPr lang="en-US" dirty="0" smtClean="0"/>
            </a:br>
            <a:r>
              <a:rPr lang="en-US" sz="1200" dirty="0" smtClean="0"/>
              <a:t/>
            </a:r>
            <a:br>
              <a:rPr lang="en-US" sz="1200" dirty="0" smtClean="0"/>
            </a:br>
            <a:r>
              <a:rPr lang="en-US" dirty="0" smtClean="0"/>
              <a:t>Portland, Oregon</a:t>
            </a:r>
            <a:br>
              <a:rPr lang="en-US" dirty="0" smtClean="0"/>
            </a:br>
            <a:r>
              <a:rPr lang="en-US" dirty="0" smtClean="0"/>
              <a:t>July 21, 2015</a:t>
            </a:r>
            <a:endParaRPr lang="en-US" dirty="0"/>
          </a:p>
        </p:txBody>
      </p:sp>
      <p:sp>
        <p:nvSpPr>
          <p:cNvPr id="5" name="Content Placeholder 2"/>
          <p:cNvSpPr txBox="1">
            <a:spLocks/>
          </p:cNvSpPr>
          <p:nvPr/>
        </p:nvSpPr>
        <p:spPr>
          <a:xfrm>
            <a:off x="228600" y="1409700"/>
            <a:ext cx="8228013" cy="1676400"/>
          </a:xfrm>
          <a:prstGeom prst="rect">
            <a:avLst/>
          </a:prstGeom>
        </p:spPr>
        <p:txBody>
          <a:bodyPr/>
          <a:lstStyle/>
          <a:p>
            <a:pPr marL="342900" lvl="0" indent="-342900" algn="ctr" eaLnBrk="0">
              <a:defRPr/>
            </a:pPr>
            <a:r>
              <a:rPr lang="en-US" sz="4400" kern="0" dirty="0" smtClean="0">
                <a:solidFill>
                  <a:schemeClr val="tx2"/>
                </a:solidFill>
                <a:latin typeface="Times New Roman" pitchFamily="18" charset="0"/>
                <a:ea typeface="ヒラギノ角ゴ Pro W3" pitchFamily="-111" charset="-128"/>
                <a:cs typeface="Times New Roman" pitchFamily="18" charset="0"/>
              </a:rPr>
              <a:t>Identifying Issues in Audited FAR Indirect Cost Rate Schedules</a:t>
            </a:r>
          </a:p>
          <a:p>
            <a:pPr marL="342900" marR="0" lvl="0" indent="-342900" algn="l" defTabSz="457200" rtl="0" eaLnBrk="0" fontAlgn="base" latinLnBrk="0" hangingPunct="0">
              <a:lnSpc>
                <a:spcPct val="93000"/>
              </a:lnSpc>
              <a:spcBef>
                <a:spcPct val="0"/>
              </a:spcBef>
              <a:spcAft>
                <a:spcPts val="1425"/>
              </a:spcAft>
              <a:buClr>
                <a:srgbClr val="000000"/>
              </a:buClr>
              <a:buSzPct val="100000"/>
              <a:buFont typeface="Times New Roman" pitchFamily="-111" charset="0"/>
              <a:buNone/>
              <a:tabLst/>
              <a:defRPr/>
            </a:pPr>
            <a:endParaRPr kumimoji="0" lang="en-US" sz="3200" b="0" i="0" u="none" strike="noStrike" kern="0" cap="none" spc="0" normalizeH="0" baseline="0" noProof="0" dirty="0" smtClean="0">
              <a:ln>
                <a:noFill/>
              </a:ln>
              <a:solidFill>
                <a:srgbClr val="000000"/>
              </a:solidFill>
              <a:effectLst/>
              <a:uLnTx/>
              <a:uFillTx/>
              <a:latin typeface="Times New Roman" pitchFamily="18" charset="0"/>
              <a:ea typeface="ヒラギノ角ゴ Pro W3" pitchFamily="-111" charset="-128"/>
              <a:cs typeface="Times New Roman" pitchFamily="18" charset="0"/>
            </a:endParaRPr>
          </a:p>
          <a:p>
            <a:pPr marL="342900" marR="0" lvl="0" indent="-342900" algn="l" defTabSz="457200" rtl="0" eaLnBrk="0" fontAlgn="base" latinLnBrk="0" hangingPunct="0">
              <a:lnSpc>
                <a:spcPct val="93000"/>
              </a:lnSpc>
              <a:spcBef>
                <a:spcPct val="0"/>
              </a:spcBef>
              <a:spcAft>
                <a:spcPts val="1425"/>
              </a:spcAft>
              <a:buClr>
                <a:srgbClr val="000000"/>
              </a:buClr>
              <a:buSzPct val="100000"/>
              <a:buFont typeface="Times New Roman" pitchFamily="-111" charset="0"/>
              <a:buNone/>
              <a:tabLst/>
              <a:defRPr/>
            </a:pPr>
            <a:endParaRPr kumimoji="0" lang="en-US" sz="3200" b="0" i="0" u="none" strike="noStrike" kern="0" cap="none" spc="0" normalizeH="0" baseline="0" noProof="0" dirty="0">
              <a:ln>
                <a:noFill/>
              </a:ln>
              <a:solidFill>
                <a:srgbClr val="000000"/>
              </a:solidFill>
              <a:effectLst/>
              <a:uLnTx/>
              <a:uFillTx/>
              <a:latin typeface="+mn-lt"/>
              <a:ea typeface="ヒラギノ角ゴ Pro W3" pitchFamily="-111" charset="-128"/>
              <a:cs typeface="ヒラギノ角ゴ Pro W3" pitchFamily="-111" charset="-128"/>
            </a:endParaRPr>
          </a:p>
        </p:txBody>
      </p:sp>
      <p:sp>
        <p:nvSpPr>
          <p:cNvPr id="6" name="Text Placeholder 3"/>
          <p:cNvSpPr txBox="1">
            <a:spLocks/>
          </p:cNvSpPr>
          <p:nvPr/>
        </p:nvSpPr>
        <p:spPr>
          <a:xfrm>
            <a:off x="457200" y="342900"/>
            <a:ext cx="7772400" cy="990600"/>
          </a:xfrm>
          <a:prstGeom prst="rect">
            <a:avLst/>
          </a:prstGeom>
        </p:spPr>
        <p:txBody>
          <a:bodyPr/>
          <a:lstStyle/>
          <a:p>
            <a:pPr marL="342900" marR="0" lvl="0" indent="-342900" algn="ctr" defTabSz="457200" rtl="0" eaLnBrk="0" fontAlgn="base" latinLnBrk="0" hangingPunct="0">
              <a:lnSpc>
                <a:spcPct val="93000"/>
              </a:lnSpc>
              <a:spcBef>
                <a:spcPct val="0"/>
              </a:spcBef>
              <a:spcAft>
                <a:spcPct val="0"/>
              </a:spcAft>
              <a:buClr>
                <a:srgbClr val="000000"/>
              </a:buClr>
              <a:buSzPct val="100000"/>
              <a:buFont typeface="Times New Roman" pitchFamily="-111" charset="0"/>
              <a:buNone/>
              <a:tabLst/>
              <a:defRPr/>
            </a:pPr>
            <a:endParaRPr kumimoji="0" lang="en-US" sz="3200" b="0" i="0" u="none" strike="noStrike" kern="0" cap="none" spc="0" normalizeH="0" baseline="0" noProof="0" dirty="0">
              <a:ln>
                <a:noFill/>
              </a:ln>
              <a:solidFill>
                <a:schemeClr val="tx2"/>
              </a:solidFill>
              <a:effectLst/>
              <a:uLnTx/>
              <a:uFillTx/>
              <a:latin typeface="Times New Roman" pitchFamily="18" charset="0"/>
              <a:ea typeface="ヒラギノ角ゴ Pro W3" pitchFamily="-111" charset="-128"/>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Since many of the costs in this area are expressly unallowable, auditors should ask the Consultant to justify which costs </a:t>
            </a:r>
            <a:r>
              <a:rPr lang="en-US" sz="2000" u="sng" dirty="0" smtClean="0"/>
              <a:t>are</a:t>
            </a:r>
            <a:r>
              <a:rPr lang="en-US" sz="2000" dirty="0" smtClean="0"/>
              <a:t> </a:t>
            </a:r>
            <a:r>
              <a:rPr lang="en-US" sz="2000" u="sng" dirty="0" smtClean="0"/>
              <a:t>allowable</a:t>
            </a:r>
            <a:r>
              <a:rPr lang="en-US" sz="2000" dirty="0" smtClean="0"/>
              <a:t>, rather than trying to identify those costs that should specifically be disallowed.</a:t>
            </a:r>
          </a:p>
          <a:p>
            <a:pPr>
              <a:buFont typeface="Wingdings" pitchFamily="2" charset="2"/>
              <a:buChar char="Ø"/>
            </a:pPr>
            <a:r>
              <a:rPr lang="en-US" sz="2000" dirty="0" smtClean="0"/>
              <a:t>Costs for meals would generally be allowable when traveling on official company business in accordance with FAR 31.205-46, Travel Costs, subject to the limitations of this cost principle.</a:t>
            </a:r>
          </a:p>
          <a:p>
            <a:pPr lvl="1">
              <a:buFont typeface="Courier New" pitchFamily="49" charset="0"/>
              <a:buChar char="o"/>
            </a:pPr>
            <a:r>
              <a:rPr lang="en-US" sz="1800" dirty="0" smtClean="0"/>
              <a:t>Costs for meals may be based on per diem, actual expenses, or a combination thereof, provided the method used results in a reasonable charge.</a:t>
            </a:r>
          </a:p>
          <a:p>
            <a:pPr lvl="1">
              <a:buFont typeface="Courier New" pitchFamily="49" charset="0"/>
              <a:buChar char="o"/>
            </a:pPr>
            <a:r>
              <a:rPr lang="en-US" sz="1800" dirty="0" smtClean="0"/>
              <a:t>Meals for travel related to specific projects should be included in direct costs, therefore, only meals related to travel for administrative purposes (i.e. training) would be included in overhead.</a:t>
            </a:r>
          </a:p>
        </p:txBody>
      </p:sp>
      <p:sp>
        <p:nvSpPr>
          <p:cNvPr id="3" name="Title 2"/>
          <p:cNvSpPr>
            <a:spLocks noGrp="1"/>
          </p:cNvSpPr>
          <p:nvPr>
            <p:ph type="title"/>
          </p:nvPr>
        </p:nvSpPr>
        <p:spPr>
          <a:xfrm>
            <a:off x="685800" y="342901"/>
            <a:ext cx="7770813" cy="685799"/>
          </a:xfrm>
        </p:spPr>
        <p:txBody>
          <a:bodyPr/>
          <a:lstStyle/>
          <a:p>
            <a:r>
              <a:rPr lang="en-US" dirty="0" smtClean="0"/>
              <a:t>Meals and Entertainment</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20</a:t>
            </a:fld>
            <a:endParaRPr lang="en-US" dirty="0"/>
          </a:p>
        </p:txBody>
      </p:sp>
    </p:spTree>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The allowability of depreciation expense is very straight forward, yet we still see errors made by Consultants that are not corrected in FAR Overhead Audits.</a:t>
            </a:r>
          </a:p>
          <a:p>
            <a:pPr>
              <a:buFont typeface="Wingdings" pitchFamily="2" charset="2"/>
              <a:buChar char="Ø"/>
            </a:pPr>
            <a:r>
              <a:rPr lang="en-US" sz="2000" dirty="0" smtClean="0"/>
              <a:t>Per FAR 31.205-11, depreciation is allowable if it does not exceed the amount used for financial reporting purposes, is reasonable, and is allocable to assets used in the Consultant’s primary business activities. </a:t>
            </a:r>
          </a:p>
          <a:p>
            <a:pPr>
              <a:buFont typeface="Wingdings" pitchFamily="2" charset="2"/>
              <a:buChar char="Ø"/>
            </a:pPr>
            <a:r>
              <a:rPr lang="en-US" sz="2000" dirty="0" smtClean="0"/>
              <a:t>Asset costs should be amortized over the estimated useful life of the fixed assets using depreciation methods acceptable for financial purposes (e.g., straight-line, double-declining balance, or sum-of-the-years’-digits).</a:t>
            </a:r>
          </a:p>
        </p:txBody>
      </p:sp>
      <p:sp>
        <p:nvSpPr>
          <p:cNvPr id="3" name="Title 2"/>
          <p:cNvSpPr>
            <a:spLocks noGrp="1"/>
          </p:cNvSpPr>
          <p:nvPr>
            <p:ph type="title"/>
          </p:nvPr>
        </p:nvSpPr>
        <p:spPr>
          <a:xfrm>
            <a:off x="685800" y="342901"/>
            <a:ext cx="7770813" cy="685799"/>
          </a:xfrm>
        </p:spPr>
        <p:txBody>
          <a:bodyPr/>
          <a:lstStyle/>
          <a:p>
            <a:r>
              <a:rPr lang="en-US" dirty="0" smtClean="0"/>
              <a:t>Depreciation</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21</a:t>
            </a:fld>
            <a:endParaRPr lang="en-US" dirty="0"/>
          </a:p>
        </p:txBody>
      </p:sp>
    </p:spTree>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1800" dirty="0" smtClean="0"/>
              <a:t>Consultants can use income tax depreciation if it is:</a:t>
            </a:r>
          </a:p>
          <a:p>
            <a:pPr lvl="1">
              <a:buFont typeface="Courier New" pitchFamily="49" charset="0"/>
              <a:buChar char="o"/>
            </a:pPr>
            <a:r>
              <a:rPr lang="en-US" sz="1600" dirty="0" smtClean="0"/>
              <a:t>Reflected in the Consultant’s books of accounts and financial statements. </a:t>
            </a:r>
          </a:p>
          <a:p>
            <a:pPr lvl="1">
              <a:buFont typeface="Courier New" pitchFamily="49" charset="0"/>
              <a:buChar char="o"/>
            </a:pPr>
            <a:r>
              <a:rPr lang="en-US" sz="1600" dirty="0" smtClean="0"/>
              <a:t>Consistently followed in the same cost center for business other than Government.</a:t>
            </a:r>
          </a:p>
          <a:p>
            <a:pPr>
              <a:buFont typeface="Wingdings" pitchFamily="2" charset="2"/>
              <a:buChar char="Ø"/>
            </a:pPr>
            <a:r>
              <a:rPr lang="en-US" sz="1800" dirty="0" smtClean="0"/>
              <a:t>However, depreciation claimed on the indirect cost rate schedule should </a:t>
            </a:r>
            <a:r>
              <a:rPr lang="en-US" sz="1800" u="sng" dirty="0" smtClean="0"/>
              <a:t>not</a:t>
            </a:r>
            <a:r>
              <a:rPr lang="en-US" sz="1800" dirty="0" smtClean="0"/>
              <a:t> be based on accelerated cost recovery methods that may be used for IRS tax purposes (e.g., IRC Section 179 write-offs or bonus depreciation).</a:t>
            </a:r>
          </a:p>
          <a:p>
            <a:pPr>
              <a:buFont typeface="Wingdings" pitchFamily="2" charset="2"/>
              <a:buChar char="Ø"/>
            </a:pPr>
            <a:r>
              <a:rPr lang="en-US" sz="1800" dirty="0" smtClean="0"/>
              <a:t>Depreciation on vehicles must be included when considering the disallowance for personal use of vehicles.</a:t>
            </a:r>
          </a:p>
          <a:p>
            <a:pPr>
              <a:buFont typeface="Wingdings" pitchFamily="2" charset="2"/>
              <a:buChar char="Ø"/>
            </a:pPr>
            <a:r>
              <a:rPr lang="en-US" sz="1800" dirty="0" smtClean="0"/>
              <a:t>Per FAR 31.205-16, gains on disposition of fixed assets must be offset against depreciation expense in the year they occur. </a:t>
            </a:r>
          </a:p>
        </p:txBody>
      </p:sp>
      <p:sp>
        <p:nvSpPr>
          <p:cNvPr id="3" name="Title 2"/>
          <p:cNvSpPr>
            <a:spLocks noGrp="1"/>
          </p:cNvSpPr>
          <p:nvPr>
            <p:ph type="title"/>
          </p:nvPr>
        </p:nvSpPr>
        <p:spPr>
          <a:xfrm>
            <a:off x="685800" y="342901"/>
            <a:ext cx="7770813" cy="685799"/>
          </a:xfrm>
        </p:spPr>
        <p:txBody>
          <a:bodyPr/>
          <a:lstStyle/>
          <a:p>
            <a:r>
              <a:rPr lang="en-US" dirty="0" smtClean="0"/>
              <a:t>Depreciation</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22</a:t>
            </a:fld>
            <a:endParaRPr lang="en-US" dirty="0"/>
          </a:p>
        </p:txBody>
      </p:sp>
    </p:spTree>
  </p:cSld>
  <p:clrMapOvr>
    <a:masterClrMapping/>
  </p:clrMapOvr>
  <p:transition>
    <p:wipe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28700"/>
            <a:ext cx="8228013" cy="3886200"/>
          </a:xfrm>
        </p:spPr>
        <p:txBody>
          <a:bodyPr/>
          <a:lstStyle/>
          <a:p>
            <a:pPr>
              <a:buFont typeface="Wingdings" pitchFamily="2" charset="2"/>
              <a:buChar char="Ø"/>
            </a:pPr>
            <a:r>
              <a:rPr lang="en-US" sz="1800" dirty="0" smtClean="0"/>
              <a:t>Per FAR 31.205-36(b)(3), charges in the nature of rent for property between any divisions, subsidiaries, or organizations under common control, are allowable to the extent that they do not exceed the normal costs of ownership, such as depreciation, taxes, insurance, facilities capital cost of money, and maintenance.</a:t>
            </a:r>
          </a:p>
          <a:p>
            <a:pPr>
              <a:buFont typeface="Wingdings" pitchFamily="2" charset="2"/>
              <a:buChar char="Ø"/>
            </a:pPr>
            <a:r>
              <a:rPr lang="en-US" sz="1800" dirty="0" smtClean="0"/>
              <a:t>This requirement is very straight forward, but we still see that this is  misunderstood or “overlooked” by Consultants and FAR auditors!</a:t>
            </a:r>
          </a:p>
          <a:p>
            <a:pPr>
              <a:buFont typeface="Wingdings" pitchFamily="2" charset="2"/>
              <a:buChar char="Ø"/>
            </a:pPr>
            <a:r>
              <a:rPr lang="en-US" sz="1800" dirty="0" smtClean="0"/>
              <a:t>A Consultant might argue that the rent expense paid to a related party is at the market rate and even offer supporting documentation – But this does not matter!</a:t>
            </a:r>
          </a:p>
          <a:p>
            <a:pPr>
              <a:buFont typeface="Wingdings" pitchFamily="2" charset="2"/>
              <a:buChar char="Ø"/>
            </a:pPr>
            <a:r>
              <a:rPr lang="en-US" sz="1800" dirty="0" smtClean="0"/>
              <a:t>One easy way to analyze and adjust for related party rent is to see if the related party rental company shows any profit.  If all of their activity is with the Consultant, the disallowance can be determined by the amount of this profit.</a:t>
            </a:r>
          </a:p>
        </p:txBody>
      </p:sp>
      <p:sp>
        <p:nvSpPr>
          <p:cNvPr id="3" name="Title 2"/>
          <p:cNvSpPr>
            <a:spLocks noGrp="1"/>
          </p:cNvSpPr>
          <p:nvPr>
            <p:ph type="title"/>
          </p:nvPr>
        </p:nvSpPr>
        <p:spPr>
          <a:xfrm>
            <a:off x="685800" y="342901"/>
            <a:ext cx="7770813" cy="685799"/>
          </a:xfrm>
        </p:spPr>
        <p:txBody>
          <a:bodyPr/>
          <a:lstStyle/>
          <a:p>
            <a:r>
              <a:rPr lang="en-US" dirty="0" smtClean="0"/>
              <a:t>Rent Paid to Related Parties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23</a:t>
            </a:fld>
            <a:endParaRPr lang="en-US" dirty="0"/>
          </a:p>
        </p:txBody>
      </p:sp>
    </p:spTree>
  </p:cSld>
  <p:clrMapOvr>
    <a:masterClrMapping/>
  </p:clrMapOvr>
  <p:transition>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266701"/>
            <a:ext cx="7770813" cy="762000"/>
          </a:xfrm>
        </p:spPr>
        <p:txBody>
          <a:bodyPr/>
          <a:lstStyle/>
          <a:p>
            <a:r>
              <a:rPr lang="en-US" dirty="0" smtClean="0"/>
              <a:t>Rent Paid to Related Parties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24</a:t>
            </a:fld>
            <a:endParaRPr lang="en-US" dirty="0"/>
          </a:p>
        </p:txBody>
      </p:sp>
      <p:graphicFrame>
        <p:nvGraphicFramePr>
          <p:cNvPr id="1027" name="Object 3"/>
          <p:cNvGraphicFramePr>
            <a:graphicFrameLocks noChangeAspect="1"/>
          </p:cNvGraphicFramePr>
          <p:nvPr/>
        </p:nvGraphicFramePr>
        <p:xfrm>
          <a:off x="1676400" y="876300"/>
          <a:ext cx="5657850" cy="3971925"/>
        </p:xfrm>
        <a:graphic>
          <a:graphicData uri="http://schemas.openxmlformats.org/presentationml/2006/ole">
            <p:oleObj spid="_x0000_s1026" name="Worksheet" r:id="rId3" imgW="5657951" imgH="3971958" progId="Excel.Sheet.12">
              <p:embed/>
            </p:oleObj>
          </a:graphicData>
        </a:graphic>
      </p:graphicFrame>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spcAft>
                <a:spcPts val="1200"/>
              </a:spcAft>
              <a:buFont typeface="Wingdings" pitchFamily="2" charset="2"/>
              <a:buChar char="Ø"/>
            </a:pPr>
            <a:r>
              <a:rPr lang="en-US" sz="2000" dirty="0" smtClean="0"/>
              <a:t>This is a common issue impacting all firms.  However, while it is a common issue, there are many complexities that lead to inconsistencies and mistakes in properly following the applicable requirements of FAR.</a:t>
            </a:r>
          </a:p>
          <a:p>
            <a:pPr>
              <a:spcAft>
                <a:spcPts val="1200"/>
              </a:spcAft>
              <a:buFont typeface="Wingdings" pitchFamily="2" charset="2"/>
              <a:buChar char="Ø"/>
            </a:pPr>
            <a:r>
              <a:rPr lang="en-US" sz="2000" dirty="0" smtClean="0"/>
              <a:t>The </a:t>
            </a:r>
            <a:r>
              <a:rPr lang="en-US" sz="2000" u="sng" dirty="0" smtClean="0"/>
              <a:t>Consultant</a:t>
            </a:r>
            <a:r>
              <a:rPr lang="en-US" sz="2000" dirty="0" smtClean="0"/>
              <a:t> is responsible for preparing an analysis to support the reasonableness of claimed compensation costs in accordance with FAR 31.205-6. </a:t>
            </a:r>
          </a:p>
          <a:p>
            <a:pPr>
              <a:spcAft>
                <a:spcPts val="1200"/>
              </a:spcAft>
              <a:buFont typeface="Wingdings" pitchFamily="2" charset="2"/>
              <a:buChar char="Ø"/>
            </a:pPr>
            <a:r>
              <a:rPr lang="en-US" sz="2000" dirty="0" smtClean="0"/>
              <a:t>Typically, the compensation analysis focuses on executive positions because those positions comprise the highest compensation levels and the most significant area of audit risk.</a:t>
            </a:r>
          </a:p>
          <a:p>
            <a:pPr>
              <a:buFont typeface="Wingdings" pitchFamily="2" charset="2"/>
              <a:buChar char="Ø"/>
            </a:pPr>
            <a:endParaRPr lang="en-US" sz="1800" dirty="0" smtClean="0"/>
          </a:p>
        </p:txBody>
      </p:sp>
      <p:sp>
        <p:nvSpPr>
          <p:cNvPr id="3" name="Title 2"/>
          <p:cNvSpPr>
            <a:spLocks noGrp="1"/>
          </p:cNvSpPr>
          <p:nvPr>
            <p:ph type="title"/>
          </p:nvPr>
        </p:nvSpPr>
        <p:spPr>
          <a:xfrm>
            <a:off x="685800" y="342901"/>
            <a:ext cx="7770813" cy="685799"/>
          </a:xfrm>
        </p:spPr>
        <p:txBody>
          <a:bodyPr/>
          <a:lstStyle/>
          <a:p>
            <a:r>
              <a:rPr lang="en-US" dirty="0" smtClean="0"/>
              <a:t>Executive Compensation Analysis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25</a:t>
            </a:fld>
            <a:endParaRPr lang="en-US" dirty="0"/>
          </a:p>
        </p:txBody>
      </p:sp>
    </p:spTree>
  </p:cSld>
  <p:clrMapOvr>
    <a:masterClrMapping/>
  </p:clrMapOvr>
  <p:transition>
    <p:whee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28700"/>
            <a:ext cx="8228013" cy="3886200"/>
          </a:xfrm>
        </p:spPr>
        <p:txBody>
          <a:bodyPr/>
          <a:lstStyle/>
          <a:p>
            <a:pPr>
              <a:spcAft>
                <a:spcPts val="1200"/>
              </a:spcAft>
              <a:buFont typeface="Wingdings" pitchFamily="2" charset="2"/>
              <a:buChar char="Ø"/>
            </a:pPr>
            <a:r>
              <a:rPr lang="en-US" sz="1800" dirty="0" smtClean="0"/>
              <a:t>It is important to consider both the allowability of compensation and the reasonableness of compensation in accordance with FAR 31.205-6.</a:t>
            </a:r>
          </a:p>
          <a:p>
            <a:pPr lvl="1">
              <a:spcAft>
                <a:spcPts val="1200"/>
              </a:spcAft>
              <a:buFont typeface="Courier New" pitchFamily="49" charset="0"/>
              <a:buChar char="o"/>
            </a:pPr>
            <a:r>
              <a:rPr lang="en-US" sz="1600" dirty="0" smtClean="0"/>
              <a:t>For an element of compensation to be allowable, it must meet the FAR requirements specific to that element. </a:t>
            </a:r>
          </a:p>
          <a:p>
            <a:pPr lvl="1">
              <a:spcAft>
                <a:spcPts val="1200"/>
              </a:spcAft>
              <a:buFont typeface="Courier New" pitchFamily="49" charset="0"/>
              <a:buChar char="o"/>
            </a:pPr>
            <a:r>
              <a:rPr lang="en-US" sz="1600" dirty="0" smtClean="0"/>
              <a:t>The total of all allowable compensation elements must be reasonable for the work performed.</a:t>
            </a:r>
          </a:p>
          <a:p>
            <a:pPr>
              <a:spcAft>
                <a:spcPts val="1200"/>
              </a:spcAft>
              <a:buFont typeface="Wingdings" pitchFamily="2" charset="2"/>
              <a:buChar char="Ø"/>
            </a:pPr>
            <a:r>
              <a:rPr lang="en-US" sz="1800" dirty="0" smtClean="0"/>
              <a:t>Chapter 7 of the AASHTO Guide provides a step by step approach for performing a compensation analysis. </a:t>
            </a:r>
          </a:p>
          <a:p>
            <a:pPr>
              <a:spcAft>
                <a:spcPts val="1200"/>
              </a:spcAft>
              <a:buFont typeface="Wingdings" pitchFamily="2" charset="2"/>
              <a:buChar char="Ø"/>
            </a:pPr>
            <a:r>
              <a:rPr lang="en-US" sz="1800" dirty="0" smtClean="0"/>
              <a:t>Factors to consider include compensation for similar executive positions and considering firms:</a:t>
            </a:r>
          </a:p>
          <a:p>
            <a:pPr lvl="1">
              <a:spcAft>
                <a:spcPts val="1200"/>
              </a:spcAft>
              <a:buFont typeface="Courier New" pitchFamily="49" charset="0"/>
              <a:buChar char="o"/>
            </a:pPr>
            <a:r>
              <a:rPr lang="en-US" sz="1600" dirty="0" smtClean="0"/>
              <a:t>Of the same size,</a:t>
            </a:r>
          </a:p>
          <a:p>
            <a:pPr lvl="1">
              <a:spcAft>
                <a:spcPts val="1200"/>
              </a:spcAft>
              <a:buFont typeface="Courier New" pitchFamily="49" charset="0"/>
              <a:buChar char="o"/>
            </a:pPr>
            <a:r>
              <a:rPr lang="en-US" sz="1600" dirty="0" smtClean="0"/>
              <a:t>In the same industry,</a:t>
            </a:r>
          </a:p>
          <a:p>
            <a:pPr lvl="1">
              <a:spcAft>
                <a:spcPts val="1200"/>
              </a:spcAft>
              <a:buFont typeface="Courier New" pitchFamily="49" charset="0"/>
              <a:buChar char="o"/>
            </a:pPr>
            <a:r>
              <a:rPr lang="en-US" sz="1600" dirty="0" smtClean="0"/>
              <a:t>In the same geographic area.</a:t>
            </a:r>
            <a:endParaRPr lang="en-US" sz="1800" dirty="0" smtClean="0"/>
          </a:p>
        </p:txBody>
      </p:sp>
      <p:sp>
        <p:nvSpPr>
          <p:cNvPr id="3" name="Title 2"/>
          <p:cNvSpPr>
            <a:spLocks noGrp="1"/>
          </p:cNvSpPr>
          <p:nvPr>
            <p:ph type="title"/>
          </p:nvPr>
        </p:nvSpPr>
        <p:spPr>
          <a:xfrm>
            <a:off x="685800" y="342901"/>
            <a:ext cx="7770813" cy="685799"/>
          </a:xfrm>
        </p:spPr>
        <p:txBody>
          <a:bodyPr/>
          <a:lstStyle/>
          <a:p>
            <a:r>
              <a:rPr lang="en-US" dirty="0" smtClean="0"/>
              <a:t>Executive Compensation Analysis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26</a:t>
            </a:fld>
            <a:endParaRPr lang="en-US" dirty="0"/>
          </a:p>
        </p:txBody>
      </p:sp>
    </p:spTree>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spcAft>
                <a:spcPts val="1200"/>
              </a:spcAft>
              <a:buFont typeface="Wingdings" pitchFamily="2" charset="2"/>
              <a:buChar char="Ø"/>
            </a:pPr>
            <a:r>
              <a:rPr lang="en-US" sz="1800" dirty="0" smtClean="0"/>
              <a:t>A compensation analysis is generally performed using </a:t>
            </a:r>
            <a:r>
              <a:rPr lang="en-US" sz="1800" b="1" dirty="0" smtClean="0"/>
              <a:t>multiple nationally published surveys</a:t>
            </a:r>
            <a:r>
              <a:rPr lang="en-US" sz="1800" dirty="0" smtClean="0"/>
              <a:t>.  </a:t>
            </a:r>
          </a:p>
          <a:p>
            <a:pPr>
              <a:spcAft>
                <a:spcPts val="1200"/>
              </a:spcAft>
              <a:buFont typeface="Wingdings" pitchFamily="2" charset="2"/>
              <a:buChar char="Ø"/>
            </a:pPr>
            <a:r>
              <a:rPr lang="en-US" sz="1800" dirty="0" smtClean="0"/>
              <a:t>Alternatively, transportation contractors can evaluate the reasonableness of executive compensation using the National Compensation Matrix (NCM), first released on May 8, 2012.</a:t>
            </a:r>
          </a:p>
          <a:p>
            <a:pPr>
              <a:spcAft>
                <a:spcPts val="1200"/>
              </a:spcAft>
              <a:buFont typeface="Wingdings" pitchFamily="2" charset="2"/>
              <a:buChar char="Ø"/>
            </a:pPr>
            <a:r>
              <a:rPr lang="en-US" sz="1800" dirty="0" smtClean="0"/>
              <a:t>Common errors in analyzing and determining the amount of allowable compensation include:</a:t>
            </a:r>
          </a:p>
          <a:p>
            <a:pPr lvl="1">
              <a:buFont typeface="Courier New" pitchFamily="49" charset="0"/>
              <a:buChar char="o"/>
            </a:pPr>
            <a:r>
              <a:rPr lang="en-US" sz="1600" dirty="0" smtClean="0"/>
              <a:t>Not including all elements of compensation, such as profit sharing contributions,</a:t>
            </a:r>
          </a:p>
          <a:p>
            <a:pPr lvl="1">
              <a:buFont typeface="Courier New" pitchFamily="49" charset="0"/>
              <a:buChar char="o"/>
            </a:pPr>
            <a:r>
              <a:rPr lang="en-US" sz="1600" dirty="0" smtClean="0"/>
              <a:t>Failing to disallow specifically unallowable forms of compensation,</a:t>
            </a:r>
          </a:p>
          <a:p>
            <a:pPr lvl="1">
              <a:buFont typeface="Courier New" pitchFamily="49" charset="0"/>
              <a:buChar char="o"/>
            </a:pPr>
            <a:r>
              <a:rPr lang="en-US" sz="1600" dirty="0" smtClean="0"/>
              <a:t>Using industry compensation data that is not from published surveys, and</a:t>
            </a:r>
          </a:p>
          <a:p>
            <a:pPr lvl="1">
              <a:buFont typeface="Courier New" pitchFamily="49" charset="0"/>
              <a:buChar char="o"/>
            </a:pPr>
            <a:r>
              <a:rPr lang="en-US" sz="1600" dirty="0" smtClean="0"/>
              <a:t>Improperly adjusting surveys for regional differences and other factors.</a:t>
            </a:r>
          </a:p>
        </p:txBody>
      </p:sp>
      <p:sp>
        <p:nvSpPr>
          <p:cNvPr id="3" name="Title 2"/>
          <p:cNvSpPr>
            <a:spLocks noGrp="1"/>
          </p:cNvSpPr>
          <p:nvPr>
            <p:ph type="title"/>
          </p:nvPr>
        </p:nvSpPr>
        <p:spPr>
          <a:xfrm>
            <a:off x="685800" y="342901"/>
            <a:ext cx="7770813" cy="685799"/>
          </a:xfrm>
        </p:spPr>
        <p:txBody>
          <a:bodyPr/>
          <a:lstStyle/>
          <a:p>
            <a:r>
              <a:rPr lang="en-US" dirty="0" smtClean="0"/>
              <a:t>Executive Compensation Analysis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27</a:t>
            </a:fld>
            <a:endParaRPr lang="en-US" dirty="0"/>
          </a:p>
        </p:txBody>
      </p:sp>
    </p:spTree>
  </p:cSld>
  <p:clrMapOvr>
    <a:masterClrMapping/>
  </p:clrMapOvr>
  <p:transition>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marL="342900" lvl="1" indent="-342900">
              <a:spcAft>
                <a:spcPts val="1200"/>
              </a:spcAft>
              <a:buFont typeface="Wingdings" pitchFamily="2" charset="2"/>
              <a:buChar char="Ø"/>
            </a:pPr>
            <a:r>
              <a:rPr lang="en-US" sz="2000" dirty="0" smtClean="0"/>
              <a:t>Special consideration must be given to the new $487,000 statutory compensation cap that was implemented through the Bipartisan Budget Act of 2013. </a:t>
            </a:r>
          </a:p>
          <a:p>
            <a:pPr lvl="1">
              <a:buFont typeface="Courier New" pitchFamily="49" charset="0"/>
              <a:buChar char="o"/>
            </a:pPr>
            <a:r>
              <a:rPr lang="en-US" sz="1800" dirty="0" smtClean="0"/>
              <a:t>This cap is applicable to contracts executed on or after June 24, 2014, and may cause some firms to have two overhead rates, depending on the execution date of the contract. </a:t>
            </a:r>
          </a:p>
          <a:p>
            <a:pPr lvl="1">
              <a:buFont typeface="Courier New" pitchFamily="49" charset="0"/>
              <a:buChar char="o"/>
            </a:pPr>
            <a:r>
              <a:rPr lang="en-US" sz="1800" dirty="0" smtClean="0"/>
              <a:t>The NCM instructions and Q&amp;A’s have been updated to reflect this change.</a:t>
            </a:r>
          </a:p>
        </p:txBody>
      </p:sp>
      <p:sp>
        <p:nvSpPr>
          <p:cNvPr id="3" name="Title 2"/>
          <p:cNvSpPr>
            <a:spLocks noGrp="1"/>
          </p:cNvSpPr>
          <p:nvPr>
            <p:ph type="title"/>
          </p:nvPr>
        </p:nvSpPr>
        <p:spPr>
          <a:xfrm>
            <a:off x="685800" y="342901"/>
            <a:ext cx="7770813" cy="685799"/>
          </a:xfrm>
        </p:spPr>
        <p:txBody>
          <a:bodyPr/>
          <a:lstStyle/>
          <a:p>
            <a:r>
              <a:rPr lang="en-US" dirty="0" smtClean="0"/>
              <a:t>Executive Compensation Analysis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28</a:t>
            </a:fld>
            <a:endParaRPr lang="en-US" dirty="0"/>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1100"/>
            <a:ext cx="8228013" cy="3733800"/>
          </a:xfrm>
        </p:spPr>
        <p:txBody>
          <a:bodyPr/>
          <a:lstStyle/>
          <a:p>
            <a:pPr>
              <a:buFont typeface="Wingdings" pitchFamily="2" charset="2"/>
              <a:buChar char="Ø"/>
            </a:pPr>
            <a:r>
              <a:rPr lang="en-US" sz="2000" dirty="0" smtClean="0"/>
              <a:t>In </a:t>
            </a:r>
            <a:r>
              <a:rPr lang="en-US" sz="2000" dirty="0" smtClean="0"/>
              <a:t>accordance with FAR 31.205-6(t), bonuses and incentive compensation are allowable provided that:</a:t>
            </a:r>
          </a:p>
          <a:p>
            <a:pPr lvl="1">
              <a:buFont typeface="Courier New" pitchFamily="49" charset="0"/>
              <a:buChar char="o"/>
            </a:pPr>
            <a:r>
              <a:rPr lang="en-US" sz="1800" dirty="0" smtClean="0"/>
              <a:t>Awards are paid or accrued under an agreement entered into in good faith between the contractor and the employees before the services are rendered or pursuant to an established plan or policy followed by the contractor so consistently as to imply, in effect, an agreement to make such payment; and </a:t>
            </a:r>
          </a:p>
          <a:p>
            <a:pPr lvl="1">
              <a:buFont typeface="Courier New" pitchFamily="49" charset="0"/>
              <a:buChar char="o"/>
            </a:pPr>
            <a:r>
              <a:rPr lang="en-US" sz="1800" dirty="0" smtClean="0"/>
              <a:t>The basis of the award is supported</a:t>
            </a:r>
            <a:r>
              <a:rPr lang="en-US" sz="1800" dirty="0" smtClean="0"/>
              <a:t>.</a:t>
            </a:r>
          </a:p>
          <a:p>
            <a:pPr marL="342900" lvl="1" indent="-342900">
              <a:spcAft>
                <a:spcPts val="1425"/>
              </a:spcAft>
              <a:buFont typeface="Wingdings" pitchFamily="2" charset="2"/>
              <a:buChar char="Ø"/>
            </a:pPr>
            <a:r>
              <a:rPr lang="en-US" sz="2000" dirty="0" smtClean="0"/>
              <a:t>AASHTO Uniform Audit &amp; Accounting Guide Section 7.11, Bonus and Incentive Pay Plans, specifies that consultants should maintain written bonus plans that identify eligibility requirements and provide details regarding how bonus payments are determined.</a:t>
            </a:r>
          </a:p>
          <a:p>
            <a:pPr lvl="1">
              <a:buFont typeface="Courier New" pitchFamily="49" charset="0"/>
              <a:buChar char="o"/>
            </a:pPr>
            <a:endParaRPr lang="en-US" sz="1600" dirty="0" smtClean="0"/>
          </a:p>
        </p:txBody>
      </p:sp>
      <p:sp>
        <p:nvSpPr>
          <p:cNvPr id="3" name="Title 2"/>
          <p:cNvSpPr>
            <a:spLocks noGrp="1"/>
          </p:cNvSpPr>
          <p:nvPr>
            <p:ph type="title"/>
          </p:nvPr>
        </p:nvSpPr>
        <p:spPr>
          <a:xfrm>
            <a:off x="685800" y="342900"/>
            <a:ext cx="7770813" cy="990600"/>
          </a:xfrm>
        </p:spPr>
        <p:txBody>
          <a:bodyPr/>
          <a:lstStyle/>
          <a:p>
            <a:r>
              <a:rPr lang="en-US" dirty="0" smtClean="0"/>
              <a:t>Bonuses and Incentive Compensation</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29</a:t>
            </a:fld>
            <a:endParaRPr lang="en-US" dirty="0"/>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l"/>
            <a:r>
              <a:rPr lang="en-US" sz="2800" b="1" i="0" dirty="0" smtClean="0">
                <a:solidFill>
                  <a:schemeClr val="tx2"/>
                </a:solidFill>
                <a:latin typeface="Times New Roman" pitchFamily="18" charset="0"/>
                <a:cs typeface="Times New Roman" pitchFamily="18" charset="0"/>
              </a:rPr>
              <a:t>Victor W. Vaccaro, Jr., </a:t>
            </a:r>
            <a:r>
              <a:rPr lang="en-US" sz="2300" b="1" i="0" dirty="0" smtClean="0">
                <a:solidFill>
                  <a:schemeClr val="tx2"/>
                </a:solidFill>
                <a:latin typeface="Times New Roman" pitchFamily="18" charset="0"/>
                <a:cs typeface="Times New Roman" pitchFamily="18" charset="0"/>
              </a:rPr>
              <a:t>CPA/ABV, CFF, CDA, Partner</a:t>
            </a:r>
          </a:p>
        </p:txBody>
      </p:sp>
      <p:pic>
        <p:nvPicPr>
          <p:cNvPr id="9219" name="Picture 4" descr="W:\Employee Photos\Employee Headshots\PARTNERS\Vic Vaccaro.jpg"/>
          <p:cNvPicPr>
            <a:picLocks noGrp="1" noChangeAspect="1" noChangeArrowheads="1"/>
          </p:cNvPicPr>
          <p:nvPr>
            <p:ph sz="half" idx="1"/>
          </p:nvPr>
        </p:nvPicPr>
        <p:blipFill>
          <a:blip r:embed="rId2"/>
          <a:srcRect/>
          <a:stretch>
            <a:fillRect/>
          </a:stretch>
        </p:blipFill>
        <p:spPr>
          <a:xfrm>
            <a:off x="914400" y="1333500"/>
            <a:ext cx="2667000" cy="2971800"/>
          </a:xfrm>
          <a:noFill/>
        </p:spPr>
      </p:pic>
      <p:sp>
        <p:nvSpPr>
          <p:cNvPr id="9220" name="Content Placeholder 8"/>
          <p:cNvSpPr>
            <a:spLocks noGrp="1"/>
          </p:cNvSpPr>
          <p:nvPr>
            <p:ph sz="half" idx="2"/>
          </p:nvPr>
        </p:nvSpPr>
        <p:spPr>
          <a:xfrm>
            <a:off x="4038600" y="1181100"/>
            <a:ext cx="4343400" cy="3962400"/>
          </a:xfrm>
        </p:spPr>
        <p:txBody>
          <a:bodyPr/>
          <a:lstStyle/>
          <a:p>
            <a:pPr eaLnBrk="1" hangingPunct="1">
              <a:buFont typeface="Wingdings" pitchFamily="2" charset="2"/>
              <a:buChar char="Ø"/>
            </a:pPr>
            <a:r>
              <a:rPr lang="en-US" sz="2200" dirty="0" smtClean="0">
                <a:latin typeface="Times New Roman" pitchFamily="18" charset="0"/>
                <a:cs typeface="Times New Roman" pitchFamily="18" charset="0"/>
              </a:rPr>
              <a:t>Provides auditing, accounting and consulting services to A/E Firms on a national basis.</a:t>
            </a:r>
          </a:p>
          <a:p>
            <a:pPr eaLnBrk="1" hangingPunct="1">
              <a:buFont typeface="Wingdings" pitchFamily="2" charset="2"/>
              <a:buChar char="Ø"/>
            </a:pPr>
            <a:r>
              <a:rPr lang="en-US" sz="2200" dirty="0" smtClean="0">
                <a:latin typeface="Times New Roman" pitchFamily="18" charset="0"/>
                <a:cs typeface="Times New Roman" pitchFamily="18" charset="0"/>
              </a:rPr>
              <a:t>Specializes in FAR Overhead Rate audits and advises A/E Firms on their overhead rate calculations.</a:t>
            </a:r>
          </a:p>
          <a:p>
            <a:pPr eaLnBrk="1" hangingPunct="1">
              <a:buFont typeface="Wingdings" pitchFamily="2" charset="2"/>
              <a:buChar char="Ø"/>
            </a:pPr>
            <a:r>
              <a:rPr lang="en-US" sz="2200" dirty="0" smtClean="0">
                <a:latin typeface="Times New Roman" pitchFamily="18" charset="0"/>
                <a:cs typeface="Times New Roman" pitchFamily="18" charset="0"/>
              </a:rPr>
              <a:t>Performs valuations of A/E Firms and assists with ownership transition.</a:t>
            </a:r>
          </a:p>
          <a:p>
            <a:pPr>
              <a:buFontTx/>
              <a:buNone/>
            </a:pPr>
            <a:r>
              <a:rPr lang="en-US" sz="2200" dirty="0" smtClean="0">
                <a:latin typeface="Times New Roman" pitchFamily="18" charset="0"/>
                <a:cs typeface="Times New Roman" pitchFamily="18" charset="0"/>
              </a:rPr>
              <a:t>   </a:t>
            </a:r>
          </a:p>
        </p:txBody>
      </p:sp>
      <p:pic>
        <p:nvPicPr>
          <p:cNvPr id="9222" name="Picture 9" descr="cid:503565406@09072008-2A07"/>
          <p:cNvPicPr>
            <a:picLocks noChangeAspect="1" noChangeArrowheads="1"/>
          </p:cNvPicPr>
          <p:nvPr/>
        </p:nvPicPr>
        <p:blipFill>
          <a:blip r:embed="rId3"/>
          <a:srcRect/>
          <a:stretch>
            <a:fillRect/>
          </a:stretch>
        </p:blipFill>
        <p:spPr bwMode="auto">
          <a:xfrm>
            <a:off x="1676400" y="4838700"/>
            <a:ext cx="2667000" cy="381000"/>
          </a:xfrm>
          <a:prstGeom prst="rect">
            <a:avLst/>
          </a:prstGeom>
          <a:noFill/>
          <a:ln w="9525">
            <a:noFill/>
            <a:miter lim="800000"/>
            <a:headEnd/>
            <a:tailEnd/>
          </a:ln>
        </p:spPr>
      </p:pic>
    </p:spTree>
  </p:cSld>
  <p:clrMapOvr>
    <a:masterClrMapping/>
  </p:clrMapOvr>
  <p:transition>
    <p:pull dir="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7300"/>
            <a:ext cx="8228013" cy="3657600"/>
          </a:xfrm>
        </p:spPr>
        <p:txBody>
          <a:bodyPr/>
          <a:lstStyle/>
          <a:p>
            <a:pPr>
              <a:spcAft>
                <a:spcPts val="1200"/>
              </a:spcAft>
              <a:buFont typeface="Wingdings" pitchFamily="2" charset="2"/>
              <a:buChar char="Ø"/>
            </a:pPr>
            <a:r>
              <a:rPr lang="en-US" sz="2000" dirty="0" smtClean="0"/>
              <a:t>For </a:t>
            </a:r>
            <a:r>
              <a:rPr lang="en-US" sz="2000" dirty="0" smtClean="0"/>
              <a:t>closely-held firms, special care must be taken in analyzing bonus payments to owners to make certain that they are a true bonus based on stated objectives and not a distribution of profits that must be disallowed.</a:t>
            </a:r>
          </a:p>
          <a:p>
            <a:pPr>
              <a:spcAft>
                <a:spcPts val="1200"/>
              </a:spcAft>
              <a:buFont typeface="Wingdings" pitchFamily="2" charset="2"/>
              <a:buChar char="Ø"/>
            </a:pPr>
            <a:r>
              <a:rPr lang="en-US" sz="2000" dirty="0" smtClean="0"/>
              <a:t>For executive employees that have some direct labor, another concern is “planned bonuses” that are excluded from base compensation. </a:t>
            </a:r>
          </a:p>
          <a:p>
            <a:pPr lvl="1">
              <a:spcAft>
                <a:spcPts val="1200"/>
              </a:spcAft>
              <a:buFont typeface="Courier New" pitchFamily="49" charset="0"/>
              <a:buChar char="o"/>
            </a:pPr>
            <a:r>
              <a:rPr lang="en-US" sz="1800" dirty="0" smtClean="0"/>
              <a:t>This is a common strategy when direct labor rates are capped as these bonuses are included entirely in overhead. </a:t>
            </a:r>
          </a:p>
          <a:p>
            <a:pPr lvl="1">
              <a:spcAft>
                <a:spcPts val="1200"/>
              </a:spcAft>
              <a:buFont typeface="Courier New" pitchFamily="49" charset="0"/>
              <a:buChar char="o"/>
            </a:pPr>
            <a:r>
              <a:rPr lang="en-US" sz="1800" dirty="0" smtClean="0"/>
              <a:t>Conversely, if they were included in base pay, they would be split between direct and indirect labor, thus lowering the overhead rate. </a:t>
            </a:r>
          </a:p>
        </p:txBody>
      </p:sp>
      <p:sp>
        <p:nvSpPr>
          <p:cNvPr id="3" name="Title 2"/>
          <p:cNvSpPr>
            <a:spLocks noGrp="1"/>
          </p:cNvSpPr>
          <p:nvPr>
            <p:ph type="title"/>
          </p:nvPr>
        </p:nvSpPr>
        <p:spPr>
          <a:xfrm>
            <a:off x="685800" y="342900"/>
            <a:ext cx="7770813" cy="990600"/>
          </a:xfrm>
        </p:spPr>
        <p:txBody>
          <a:bodyPr/>
          <a:lstStyle/>
          <a:p>
            <a:r>
              <a:rPr lang="en-US" dirty="0" smtClean="0"/>
              <a:t>Bonuses and Incentive Compensation</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30</a:t>
            </a:fld>
            <a:endParaRPr lang="en-US" dirty="0"/>
          </a:p>
        </p:txBody>
      </p:sp>
    </p:spTree>
  </p:cSld>
  <p:clrMapOvr>
    <a:masterClrMapping/>
  </p:clrMapOvr>
  <p:transition>
    <p:wipe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28700"/>
            <a:ext cx="8228013" cy="3886200"/>
          </a:xfrm>
        </p:spPr>
        <p:txBody>
          <a:bodyPr/>
          <a:lstStyle/>
          <a:p>
            <a:pPr>
              <a:buFont typeface="Wingdings" pitchFamily="2" charset="2"/>
              <a:buChar char="Ø"/>
            </a:pPr>
            <a:r>
              <a:rPr lang="en-US" sz="2000" dirty="0" smtClean="0"/>
              <a:t>FAR does not specifically preclude use of cash basis financial statements.  </a:t>
            </a:r>
          </a:p>
          <a:p>
            <a:pPr>
              <a:buFont typeface="Wingdings" pitchFamily="2" charset="2"/>
              <a:buChar char="Ø"/>
            </a:pPr>
            <a:r>
              <a:rPr lang="en-US" sz="2000" dirty="0" smtClean="0"/>
              <a:t>Rather, FAR 31.201-1, Composition of Total Cost, indicates that:</a:t>
            </a:r>
          </a:p>
          <a:p>
            <a:pPr marL="685800" indent="0"/>
            <a:r>
              <a:rPr lang="en-US" sz="2000" dirty="0" smtClean="0"/>
              <a:t>“in ascertaining what constitutes a cost, any generally accepted method of determining or estimating costs that is equitable and is consistently applied may be used.”</a:t>
            </a:r>
          </a:p>
          <a:p>
            <a:pPr>
              <a:buFont typeface="Wingdings" pitchFamily="2" charset="2"/>
              <a:buChar char="Ø"/>
            </a:pPr>
            <a:r>
              <a:rPr lang="en-US" sz="2000" dirty="0" smtClean="0"/>
              <a:t>However, in describing what should be included as part of indirect costs, FAR 31.203(g) specifies that </a:t>
            </a:r>
          </a:p>
          <a:p>
            <a:pPr marL="685800" indent="0"/>
            <a:r>
              <a:rPr lang="en-US" sz="2000" dirty="0" smtClean="0"/>
              <a:t>“a base period for allocating indirect costs is the cost accounting period during which such costs are </a:t>
            </a:r>
            <a:r>
              <a:rPr lang="en-US" sz="2000" u="sng" dirty="0" smtClean="0"/>
              <a:t>incurred</a:t>
            </a:r>
            <a:r>
              <a:rPr lang="en-US" sz="2000" dirty="0" smtClean="0"/>
              <a:t> and accumulated for allocation to work performed in that period.”</a:t>
            </a:r>
          </a:p>
        </p:txBody>
      </p:sp>
      <p:sp>
        <p:nvSpPr>
          <p:cNvPr id="3" name="Title 2"/>
          <p:cNvSpPr>
            <a:spLocks noGrp="1"/>
          </p:cNvSpPr>
          <p:nvPr>
            <p:ph type="title"/>
          </p:nvPr>
        </p:nvSpPr>
        <p:spPr>
          <a:xfrm>
            <a:off x="685800" y="342901"/>
            <a:ext cx="7770813" cy="685799"/>
          </a:xfrm>
        </p:spPr>
        <p:txBody>
          <a:bodyPr/>
          <a:lstStyle/>
          <a:p>
            <a:r>
              <a:rPr lang="en-US" dirty="0" smtClean="0"/>
              <a:t>Use of Cash Basis Financial Statements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31</a:t>
            </a:fld>
            <a:endParaRPr lang="en-US" dirty="0"/>
          </a:p>
        </p:txBody>
      </p:sp>
    </p:spTree>
  </p:cSld>
  <p:clrMapOvr>
    <a:masterClrMapping/>
  </p:clrMapOvr>
  <p:transition>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Significant costs not related to current year must be disallowed - Otherwise firms could “manage” there overhead rate by choosing to pay or defer payment of expenses between years.</a:t>
            </a:r>
          </a:p>
          <a:p>
            <a:pPr>
              <a:buFont typeface="Wingdings" pitchFamily="2" charset="2"/>
              <a:buChar char="Ø"/>
            </a:pPr>
            <a:r>
              <a:rPr lang="en-US" sz="2000" dirty="0" smtClean="0"/>
              <a:t>Cash basis financial statements should only be the starting point for a FAR Overhead Statement in the case of very small firms.  </a:t>
            </a:r>
          </a:p>
          <a:p>
            <a:pPr>
              <a:buFont typeface="Wingdings" pitchFamily="2" charset="2"/>
              <a:buChar char="Ø"/>
            </a:pPr>
            <a:r>
              <a:rPr lang="en-US" sz="2000" dirty="0" smtClean="0"/>
              <a:t>If a FAR Overhead Statement is derived from cash basis financial statements, care should be taken to review for significant expenses not related to the current year.</a:t>
            </a:r>
          </a:p>
          <a:p>
            <a:pPr lvl="1">
              <a:buFont typeface="Courier New" pitchFamily="49" charset="0"/>
              <a:buChar char="o"/>
            </a:pPr>
            <a:r>
              <a:rPr lang="en-US" sz="1800" dirty="0" smtClean="0"/>
              <a:t>The FAR auditor should perform additional cutoff testing.</a:t>
            </a:r>
          </a:p>
          <a:p>
            <a:pPr lvl="1">
              <a:buFont typeface="Courier New" pitchFamily="49" charset="0"/>
              <a:buChar char="o"/>
            </a:pPr>
            <a:r>
              <a:rPr lang="en-US" sz="1800" dirty="0" smtClean="0"/>
              <a:t>State DOTs may also want to request and review this cutoff testing.</a:t>
            </a:r>
          </a:p>
        </p:txBody>
      </p:sp>
      <p:sp>
        <p:nvSpPr>
          <p:cNvPr id="3" name="Title 2"/>
          <p:cNvSpPr>
            <a:spLocks noGrp="1"/>
          </p:cNvSpPr>
          <p:nvPr>
            <p:ph type="title"/>
          </p:nvPr>
        </p:nvSpPr>
        <p:spPr>
          <a:xfrm>
            <a:off x="685800" y="342901"/>
            <a:ext cx="7770813" cy="685799"/>
          </a:xfrm>
        </p:spPr>
        <p:txBody>
          <a:bodyPr/>
          <a:lstStyle/>
          <a:p>
            <a:r>
              <a:rPr lang="en-US" dirty="0" smtClean="0"/>
              <a:t>Use of Cash Basis Financial Statements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32</a:t>
            </a:fld>
            <a:endParaRPr lang="en-US" dirty="0"/>
          </a:p>
        </p:txBody>
      </p:sp>
    </p:spTree>
  </p:cSld>
  <p:clrMapOvr>
    <a:masterClrMapping/>
  </p:clrMapOvr>
  <p:transition>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1800" dirty="0" smtClean="0"/>
              <a:t>Consultants can boost their FAR Overhead Rate by “encouraging” employees to charge less time to lump sum or fixed fee jobs.</a:t>
            </a:r>
          </a:p>
          <a:p>
            <a:pPr>
              <a:buFont typeface="Wingdings" pitchFamily="2" charset="2"/>
              <a:buChar char="Ø"/>
            </a:pPr>
            <a:r>
              <a:rPr lang="en-US" sz="1800" dirty="0" smtClean="0"/>
              <a:t>The recording of less hours to these jobs will </a:t>
            </a:r>
            <a:r>
              <a:rPr lang="en-US" sz="1800" u="sng" dirty="0" smtClean="0"/>
              <a:t>not</a:t>
            </a:r>
            <a:r>
              <a:rPr lang="en-US" sz="1800" dirty="0" smtClean="0"/>
              <a:t> reduce revenue since they have a fixed fee.</a:t>
            </a:r>
          </a:p>
          <a:p>
            <a:pPr>
              <a:buFont typeface="Wingdings" pitchFamily="2" charset="2"/>
              <a:buChar char="Ø"/>
            </a:pPr>
            <a:r>
              <a:rPr lang="en-US" sz="1800" dirty="0" smtClean="0"/>
              <a:t>However, by instead charging more time to overhead, this will increase the Firm’s overhead rate and thus increase the billings on cost plus jobs.</a:t>
            </a:r>
          </a:p>
          <a:p>
            <a:pPr>
              <a:buFont typeface="Wingdings" pitchFamily="2" charset="2"/>
              <a:buChar char="Ø"/>
            </a:pPr>
            <a:r>
              <a:rPr lang="en-US" sz="1800" dirty="0" smtClean="0"/>
              <a:t>This can be difficult to identify even in an overhead rate audit. Ways to evaluate this include:</a:t>
            </a:r>
          </a:p>
          <a:p>
            <a:pPr lvl="1">
              <a:buFont typeface="Courier New" pitchFamily="49" charset="0"/>
              <a:buChar char="o"/>
            </a:pPr>
            <a:r>
              <a:rPr lang="en-US" sz="1600" dirty="0" smtClean="0"/>
              <a:t>Perform analytical review on the Consultant’s financial statements,</a:t>
            </a:r>
          </a:p>
          <a:p>
            <a:pPr lvl="1">
              <a:buFont typeface="Courier New" pitchFamily="49" charset="0"/>
              <a:buChar char="o"/>
            </a:pPr>
            <a:r>
              <a:rPr lang="en-US" sz="1600" dirty="0" smtClean="0"/>
              <a:t>Consider extended procedures in labor testing,</a:t>
            </a:r>
          </a:p>
          <a:p>
            <a:pPr lvl="1">
              <a:buFont typeface="Courier New" pitchFamily="49" charset="0"/>
              <a:buChar char="o"/>
            </a:pPr>
            <a:r>
              <a:rPr lang="en-US" sz="1600" dirty="0" smtClean="0"/>
              <a:t>Analyze the job cost ledger and billings for a selection of contracts, and </a:t>
            </a:r>
          </a:p>
          <a:p>
            <a:pPr lvl="1">
              <a:buFont typeface="Courier New" pitchFamily="49" charset="0"/>
              <a:buChar char="o"/>
            </a:pPr>
            <a:r>
              <a:rPr lang="en-US" sz="1600" dirty="0" smtClean="0"/>
              <a:t>Interview employees.</a:t>
            </a:r>
          </a:p>
        </p:txBody>
      </p:sp>
      <p:sp>
        <p:nvSpPr>
          <p:cNvPr id="3" name="Title 2"/>
          <p:cNvSpPr>
            <a:spLocks noGrp="1"/>
          </p:cNvSpPr>
          <p:nvPr>
            <p:ph type="title"/>
          </p:nvPr>
        </p:nvSpPr>
        <p:spPr>
          <a:xfrm>
            <a:off x="685800" y="342901"/>
            <a:ext cx="7770813" cy="685799"/>
          </a:xfrm>
        </p:spPr>
        <p:txBody>
          <a:bodyPr/>
          <a:lstStyle/>
          <a:p>
            <a:r>
              <a:rPr lang="en-US" dirty="0" smtClean="0"/>
              <a:t>Charging Time to Fixed Fee Jobs</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33</a:t>
            </a:fld>
            <a:endParaRPr lang="en-US" dirty="0"/>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90501"/>
            <a:ext cx="7770813" cy="609599"/>
          </a:xfrm>
        </p:spPr>
        <p:txBody>
          <a:bodyPr/>
          <a:lstStyle/>
          <a:p>
            <a:r>
              <a:rPr lang="en-US" dirty="0" smtClean="0"/>
              <a:t>Charging Time to Fixed Fee Jobs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34</a:t>
            </a:fld>
            <a:endParaRPr lang="en-US" dirty="0"/>
          </a:p>
        </p:txBody>
      </p:sp>
      <p:graphicFrame>
        <p:nvGraphicFramePr>
          <p:cNvPr id="49154" name="Object 2"/>
          <p:cNvGraphicFramePr>
            <a:graphicFrameLocks noChangeAspect="1"/>
          </p:cNvGraphicFramePr>
          <p:nvPr/>
        </p:nvGraphicFramePr>
        <p:xfrm>
          <a:off x="337672" y="723900"/>
          <a:ext cx="7885952" cy="4419600"/>
        </p:xfrm>
        <a:graphic>
          <a:graphicData uri="http://schemas.openxmlformats.org/presentationml/2006/ole">
            <p:oleObj spid="_x0000_s49154" name="Worksheet" r:id="rId3" imgW="6934335" imgH="3886310" progId="Excel.Sheet.12">
              <p:embed/>
            </p:oleObj>
          </a:graphicData>
        </a:graphic>
      </p:graphicFrame>
    </p:spTree>
  </p:cSld>
  <p:clrMapOvr>
    <a:masterClrMapping/>
  </p:clrMapOvr>
  <p:transition>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1100"/>
            <a:ext cx="8228013" cy="3733800"/>
          </a:xfrm>
        </p:spPr>
        <p:txBody>
          <a:bodyPr/>
          <a:lstStyle/>
          <a:p>
            <a:pPr>
              <a:buFont typeface="Wingdings" pitchFamily="2" charset="2"/>
              <a:buChar char="Ø"/>
            </a:pPr>
            <a:r>
              <a:rPr lang="en-US" sz="2000" dirty="0" smtClean="0"/>
              <a:t>Consultants may have some cost plus contracts that include project management time as a direct cost of the project, while other contracts may indicate such project management costs are not chargeable and are a part of overhead.</a:t>
            </a:r>
          </a:p>
          <a:p>
            <a:pPr>
              <a:buFont typeface="Wingdings" pitchFamily="2" charset="2"/>
              <a:buChar char="Ø"/>
            </a:pPr>
            <a:r>
              <a:rPr lang="en-US" sz="2000" dirty="0" smtClean="0"/>
              <a:t>Such inconsistencies must be identified as they can create significant problems.</a:t>
            </a:r>
          </a:p>
          <a:p>
            <a:pPr lvl="1">
              <a:buFont typeface="Courier New" pitchFamily="49" charset="0"/>
              <a:buChar char="o"/>
            </a:pPr>
            <a:r>
              <a:rPr lang="en-US" sz="1800" dirty="0" smtClean="0"/>
              <a:t>If the Consultant properly follows FAR and consistently includes all project management costs as part of direct labor, they will not get reimbursed for these project management costs on contracts where they are not billable.</a:t>
            </a:r>
          </a:p>
          <a:p>
            <a:pPr lvl="1">
              <a:buFont typeface="Courier New" pitchFamily="49" charset="0"/>
              <a:buChar char="o"/>
            </a:pPr>
            <a:r>
              <a:rPr lang="en-US" sz="1800" dirty="0" smtClean="0"/>
              <a:t>Conversely, if non-billable project management costs are charged to overhead, contracts where project management costs are billable will bear an additional burden for these costs.</a:t>
            </a:r>
          </a:p>
        </p:txBody>
      </p:sp>
      <p:sp>
        <p:nvSpPr>
          <p:cNvPr id="3" name="Title 2"/>
          <p:cNvSpPr>
            <a:spLocks noGrp="1"/>
          </p:cNvSpPr>
          <p:nvPr>
            <p:ph type="title"/>
          </p:nvPr>
        </p:nvSpPr>
        <p:spPr>
          <a:xfrm>
            <a:off x="685800" y="266701"/>
            <a:ext cx="7770813" cy="762000"/>
          </a:xfrm>
        </p:spPr>
        <p:txBody>
          <a:bodyPr/>
          <a:lstStyle/>
          <a:p>
            <a:r>
              <a:rPr lang="en-US" dirty="0" smtClean="0"/>
              <a:t>Inconsistencies In Charging Project Management Time</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35</a:t>
            </a:fld>
            <a:endParaRPr lang="en-US" dirty="0"/>
          </a:p>
        </p:txBody>
      </p:sp>
    </p:spTree>
  </p:cSld>
  <p:clrMapOvr>
    <a:masterClrMapping/>
  </p:clrMapOvr>
  <p:transition>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266701"/>
            <a:ext cx="7770813" cy="762000"/>
          </a:xfrm>
        </p:spPr>
        <p:txBody>
          <a:bodyPr/>
          <a:lstStyle/>
          <a:p>
            <a:r>
              <a:rPr lang="en-US" dirty="0" smtClean="0"/>
              <a:t>Inconsistencies In Charging Project Management Time </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36</a:t>
            </a:fld>
            <a:endParaRPr lang="en-US" dirty="0"/>
          </a:p>
        </p:txBody>
      </p:sp>
      <p:graphicFrame>
        <p:nvGraphicFramePr>
          <p:cNvPr id="65537" name="Object 1"/>
          <p:cNvGraphicFramePr>
            <a:graphicFrameLocks noChangeAspect="1"/>
          </p:cNvGraphicFramePr>
          <p:nvPr/>
        </p:nvGraphicFramePr>
        <p:xfrm>
          <a:off x="1079344" y="1181100"/>
          <a:ext cx="6464456" cy="3962400"/>
        </p:xfrm>
        <a:graphic>
          <a:graphicData uri="http://schemas.openxmlformats.org/presentationml/2006/ole">
            <p:oleObj spid="_x0000_s65537" name="Worksheet" r:id="rId3" imgW="6324735" imgH="3876583" progId="Excel.Sheet.12">
              <p:embed/>
            </p:oleObj>
          </a:graphicData>
        </a:graphic>
      </p:graphicFrame>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266700"/>
            <a:ext cx="7770813" cy="914399"/>
          </a:xfrm>
        </p:spPr>
        <p:txBody>
          <a:bodyPr/>
          <a:lstStyle/>
          <a:p>
            <a:r>
              <a:rPr lang="en-US" dirty="0" smtClean="0"/>
              <a:t>Inconsistencies In Charging Project Management Time </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37</a:t>
            </a:fld>
            <a:endParaRPr lang="en-US" dirty="0"/>
          </a:p>
        </p:txBody>
      </p:sp>
      <p:graphicFrame>
        <p:nvGraphicFramePr>
          <p:cNvPr id="73733" name="Object 5"/>
          <p:cNvGraphicFramePr>
            <a:graphicFrameLocks noChangeAspect="1"/>
          </p:cNvGraphicFramePr>
          <p:nvPr/>
        </p:nvGraphicFramePr>
        <p:xfrm>
          <a:off x="1321623" y="1181100"/>
          <a:ext cx="6450777" cy="3895725"/>
        </p:xfrm>
        <a:graphic>
          <a:graphicData uri="http://schemas.openxmlformats.org/presentationml/2006/ole">
            <p:oleObj spid="_x0000_s73733" name="Worksheet" r:id="rId3" imgW="6324735" imgH="3819575" progId="Excel.Sheet.12">
              <p:embed/>
            </p:oleObj>
          </a:graphicData>
        </a:graphic>
      </p:graphicFrame>
    </p:spTree>
  </p:cSld>
  <p:clrMapOvr>
    <a:masterClrMapping/>
  </p:clrMapOvr>
  <p:transition>
    <p:wipe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28700"/>
            <a:ext cx="8228013" cy="3886200"/>
          </a:xfrm>
        </p:spPr>
        <p:txBody>
          <a:bodyPr/>
          <a:lstStyle/>
          <a:p>
            <a:pPr>
              <a:buFont typeface="Wingdings" pitchFamily="2" charset="2"/>
              <a:buChar char="Ø"/>
            </a:pPr>
            <a:r>
              <a:rPr lang="en-US" sz="2000" dirty="0" smtClean="0"/>
              <a:t>Uncompensated overtime for salaried employees must be accounted for by either:</a:t>
            </a:r>
          </a:p>
          <a:p>
            <a:pPr lvl="1">
              <a:buFont typeface="Courier New" pitchFamily="49" charset="0"/>
              <a:buChar char="o"/>
            </a:pPr>
            <a:r>
              <a:rPr lang="en-US" sz="1800" dirty="0" smtClean="0"/>
              <a:t>The effective rate method, or</a:t>
            </a:r>
          </a:p>
          <a:p>
            <a:pPr lvl="1">
              <a:buFont typeface="Courier New" pitchFamily="49" charset="0"/>
              <a:buChar char="o"/>
            </a:pPr>
            <a:r>
              <a:rPr lang="en-US" sz="1800" dirty="0" smtClean="0"/>
              <a:t>The salary variance method.</a:t>
            </a:r>
          </a:p>
          <a:p>
            <a:pPr>
              <a:buFont typeface="Wingdings" pitchFamily="2" charset="2"/>
              <a:buChar char="Ø"/>
            </a:pPr>
            <a:r>
              <a:rPr lang="en-US" sz="2000" dirty="0" smtClean="0"/>
              <a:t>Specific guidance also applies to overtime premium.</a:t>
            </a:r>
          </a:p>
          <a:p>
            <a:pPr lvl="1">
              <a:buFont typeface="Courier New" pitchFamily="49" charset="0"/>
              <a:buChar char="o"/>
            </a:pPr>
            <a:r>
              <a:rPr lang="en-US" sz="1800" dirty="0" smtClean="0"/>
              <a:t>Consultants must maintain records that segregate overtime premium amounts and classify them as direct or indirect costs.</a:t>
            </a:r>
          </a:p>
          <a:p>
            <a:pPr lvl="1">
              <a:buFont typeface="Courier New" pitchFamily="49" charset="0"/>
              <a:buChar char="o"/>
            </a:pPr>
            <a:r>
              <a:rPr lang="en-US" sz="1800" dirty="0" smtClean="0"/>
              <a:t>Consultants must establish overtime policies that are applied consistently and result in equitable cost allocations.</a:t>
            </a:r>
          </a:p>
          <a:p>
            <a:pPr lvl="1">
              <a:buFont typeface="Courier New" pitchFamily="49" charset="0"/>
              <a:buChar char="o"/>
            </a:pPr>
            <a:r>
              <a:rPr lang="en-US" sz="1800" dirty="0" smtClean="0"/>
              <a:t>Consultants must treat overtime premium costs consistently for all contracts, regardless of the customer (government versus commercial) or type of contract involved.</a:t>
            </a:r>
          </a:p>
        </p:txBody>
      </p:sp>
      <p:sp>
        <p:nvSpPr>
          <p:cNvPr id="3" name="Title 2"/>
          <p:cNvSpPr>
            <a:spLocks noGrp="1"/>
          </p:cNvSpPr>
          <p:nvPr>
            <p:ph type="title"/>
          </p:nvPr>
        </p:nvSpPr>
        <p:spPr>
          <a:xfrm>
            <a:off x="685800" y="342901"/>
            <a:ext cx="7770813" cy="685799"/>
          </a:xfrm>
        </p:spPr>
        <p:txBody>
          <a:bodyPr/>
          <a:lstStyle/>
          <a:p>
            <a:r>
              <a:rPr lang="en-US" dirty="0" smtClean="0"/>
              <a:t>Accounting for Overtime</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38</a:t>
            </a:fld>
            <a:endParaRPr lang="en-US" dirty="0"/>
          </a:p>
        </p:txBody>
      </p:sp>
    </p:spTree>
  </p:cSld>
  <p:clrMapOvr>
    <a:masterClrMapping/>
  </p:clrMapOvr>
  <p:transition>
    <p:spli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If the Audited FAR Overhead Statement includes a combination or consolidation of separate business units, locations, subsidiaries, etc., consideration must be given as to whether costs are allocable to the overall group in accordance with FAR 31.201-4.</a:t>
            </a:r>
          </a:p>
          <a:p>
            <a:pPr>
              <a:buFont typeface="Wingdings" pitchFamily="2" charset="2"/>
              <a:buChar char="Ø"/>
            </a:pPr>
            <a:r>
              <a:rPr lang="en-US" sz="2000" dirty="0" smtClean="0"/>
              <a:t>If a combined or consolidated overhead rate is determined, this overhead rate must be used consistently.  </a:t>
            </a:r>
          </a:p>
          <a:p>
            <a:pPr>
              <a:buFont typeface="Wingdings" pitchFamily="2" charset="2"/>
              <a:buChar char="Ø"/>
            </a:pPr>
            <a:r>
              <a:rPr lang="en-US" sz="2000" dirty="0" smtClean="0"/>
              <a:t>If individual overhead rates are used in any instances, this could result in additional reimbursement of costs!</a:t>
            </a:r>
          </a:p>
        </p:txBody>
      </p:sp>
      <p:sp>
        <p:nvSpPr>
          <p:cNvPr id="3" name="Title 2"/>
          <p:cNvSpPr>
            <a:spLocks noGrp="1"/>
          </p:cNvSpPr>
          <p:nvPr>
            <p:ph type="title"/>
          </p:nvPr>
        </p:nvSpPr>
        <p:spPr>
          <a:xfrm>
            <a:off x="685800" y="342901"/>
            <a:ext cx="7770813" cy="685799"/>
          </a:xfrm>
        </p:spPr>
        <p:txBody>
          <a:bodyPr/>
          <a:lstStyle/>
          <a:p>
            <a:r>
              <a:rPr lang="en-US" dirty="0" smtClean="0"/>
              <a:t>Separate Business Units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39</a:t>
            </a:fld>
            <a:endParaRPr lang="en-US" dirty="0"/>
          </a:p>
        </p:txBody>
      </p:sp>
    </p:spTree>
  </p:cSld>
  <p:clrMapOvr>
    <a:masterClrMapping/>
  </p:clrMapOvr>
  <p:transition>
    <p:split orient="ver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marL="288925" lvl="0" indent="-288925">
              <a:buFont typeface="Wingdings" pitchFamily="2" charset="2"/>
              <a:buChar char="Ø"/>
              <a:defRPr/>
            </a:pPr>
            <a:r>
              <a:rPr lang="en-US" sz="1800" dirty="0" smtClean="0"/>
              <a:t>Dannible &amp; McKee, LLP is a New York-based firm of Certified Public Accountants and Consultants. </a:t>
            </a:r>
          </a:p>
          <a:p>
            <a:pPr marL="288925" lvl="0" indent="-288925">
              <a:buFont typeface="Wingdings" pitchFamily="2" charset="2"/>
              <a:buChar char="Ø"/>
              <a:defRPr/>
            </a:pPr>
            <a:r>
              <a:rPr lang="en-US" sz="1800" dirty="0" smtClean="0"/>
              <a:t>Experience working with hundreds of professional architecture, engineering, planning, and environmental consulting firms across the country.  </a:t>
            </a:r>
          </a:p>
          <a:p>
            <a:pPr marL="288925" lvl="0" indent="-288925">
              <a:buFont typeface="Wingdings" pitchFamily="2" charset="2"/>
              <a:buChar char="Ø"/>
              <a:defRPr/>
            </a:pPr>
            <a:r>
              <a:rPr lang="en-US" sz="1800" dirty="0" smtClean="0"/>
              <a:t>We handle financial analysis and tax planning for architecture and engineering (A/E) firms in addition to providing FAR audits, reviews, and compilations for clients who contract with dozens of Federal and state agencies nationwide.</a:t>
            </a:r>
          </a:p>
          <a:p>
            <a:pPr marL="288925" lvl="0" indent="-288925">
              <a:buFont typeface="Wingdings" pitchFamily="2" charset="2"/>
              <a:buChar char="Ø"/>
              <a:defRPr/>
            </a:pPr>
            <a:r>
              <a:rPr lang="en-US" sz="1800" dirty="0" smtClean="0"/>
              <a:t>We provide outsourced contract closeout audits, FAR overhead rate review and other services to the New York State Department of Transportation (NYSDOT).</a:t>
            </a:r>
          </a:p>
          <a:p>
            <a:endParaRPr lang="en-US" dirty="0"/>
          </a:p>
        </p:txBody>
      </p:sp>
      <p:sp>
        <p:nvSpPr>
          <p:cNvPr id="3" name="Title 2"/>
          <p:cNvSpPr>
            <a:spLocks noGrp="1"/>
          </p:cNvSpPr>
          <p:nvPr>
            <p:ph type="title"/>
          </p:nvPr>
        </p:nvSpPr>
        <p:spPr/>
        <p:txBody>
          <a:bodyPr/>
          <a:lstStyle/>
          <a:p>
            <a:r>
              <a:rPr lang="en-US" dirty="0" smtClean="0"/>
              <a:t>Who is Dannible &amp; McKee, LLP?</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a:t>
            </a:fld>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Conversely, if the Consultant consistently uses separate rates instead of a combined rate, the allocation of corporate overhead is always a challenging issue.</a:t>
            </a:r>
          </a:p>
          <a:p>
            <a:pPr>
              <a:buFont typeface="Wingdings" pitchFamily="2" charset="2"/>
              <a:buChar char="Ø"/>
            </a:pPr>
            <a:r>
              <a:rPr lang="en-US" sz="2000" dirty="0" smtClean="0"/>
              <a:t>If the Consultant has service units such a laboratory division or IT division, the impact on the overhead rate must be evaluated and challenged.</a:t>
            </a:r>
          </a:p>
          <a:p>
            <a:pPr lvl="1">
              <a:buFont typeface="Courier New" pitchFamily="49" charset="0"/>
              <a:buChar char="o"/>
            </a:pPr>
            <a:r>
              <a:rPr lang="en-US" sz="1800" dirty="0" smtClean="0"/>
              <a:t>Do these service units bill for their services such that a direct cost credit is needed?</a:t>
            </a:r>
          </a:p>
          <a:p>
            <a:pPr lvl="1">
              <a:buFont typeface="Courier New" pitchFamily="49" charset="0"/>
              <a:buChar char="o"/>
            </a:pPr>
            <a:r>
              <a:rPr lang="en-US" sz="1800" dirty="0" smtClean="0"/>
              <a:t>Is project time charged to direct labor or is all time accumulated as a direct or indirect cost?</a:t>
            </a:r>
          </a:p>
        </p:txBody>
      </p:sp>
      <p:sp>
        <p:nvSpPr>
          <p:cNvPr id="3" name="Title 2"/>
          <p:cNvSpPr>
            <a:spLocks noGrp="1"/>
          </p:cNvSpPr>
          <p:nvPr>
            <p:ph type="title"/>
          </p:nvPr>
        </p:nvSpPr>
        <p:spPr>
          <a:xfrm>
            <a:off x="685800" y="342901"/>
            <a:ext cx="7770813" cy="685799"/>
          </a:xfrm>
        </p:spPr>
        <p:txBody>
          <a:bodyPr/>
          <a:lstStyle/>
          <a:p>
            <a:r>
              <a:rPr lang="en-US" dirty="0" smtClean="0"/>
              <a:t>Separate Business Units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40</a:t>
            </a:fld>
            <a:endParaRPr lang="en-US" dirty="0"/>
          </a:p>
        </p:txBody>
      </p: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770813" cy="685799"/>
          </a:xfrm>
        </p:spPr>
        <p:txBody>
          <a:bodyPr/>
          <a:lstStyle/>
          <a:p>
            <a:r>
              <a:rPr lang="en-US" dirty="0" smtClean="0"/>
              <a:t>Separate Business Units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41</a:t>
            </a:fld>
            <a:endParaRPr lang="en-US" dirty="0"/>
          </a:p>
        </p:txBody>
      </p:sp>
      <p:graphicFrame>
        <p:nvGraphicFramePr>
          <p:cNvPr id="62468" name="Object 4"/>
          <p:cNvGraphicFramePr>
            <a:graphicFrameLocks noChangeAspect="1"/>
          </p:cNvGraphicFramePr>
          <p:nvPr/>
        </p:nvGraphicFramePr>
        <p:xfrm>
          <a:off x="514350" y="1100138"/>
          <a:ext cx="8115300" cy="3514725"/>
        </p:xfrm>
        <a:graphic>
          <a:graphicData uri="http://schemas.openxmlformats.org/presentationml/2006/ole">
            <p:oleObj spid="_x0000_s62468" name="Worksheet" r:id="rId3" imgW="8115233" imgH="3514808" progId="Excel.Sheet.12">
              <p:embed/>
            </p:oleObj>
          </a:graphicData>
        </a:graphic>
      </p:graphicFrame>
    </p:spTree>
  </p:cSld>
  <p:clrMapOvr>
    <a:masterClrMapping/>
  </p:clrMapOvr>
  <p:transition>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770813" cy="685799"/>
          </a:xfrm>
        </p:spPr>
        <p:txBody>
          <a:bodyPr/>
          <a:lstStyle/>
          <a:p>
            <a:r>
              <a:rPr lang="en-US" dirty="0" smtClean="0"/>
              <a:t>Separate Business Units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42</a:t>
            </a:fld>
            <a:endParaRPr lang="en-US" dirty="0"/>
          </a:p>
        </p:txBody>
      </p:sp>
      <p:graphicFrame>
        <p:nvGraphicFramePr>
          <p:cNvPr id="63491" name="Object 3"/>
          <p:cNvGraphicFramePr>
            <a:graphicFrameLocks noChangeAspect="1"/>
          </p:cNvGraphicFramePr>
          <p:nvPr/>
        </p:nvGraphicFramePr>
        <p:xfrm>
          <a:off x="514350" y="1100138"/>
          <a:ext cx="8115300" cy="3514725"/>
        </p:xfrm>
        <a:graphic>
          <a:graphicData uri="http://schemas.openxmlformats.org/presentationml/2006/ole">
            <p:oleObj spid="_x0000_s63491" name="Worksheet" r:id="rId3" imgW="8115233" imgH="3514808" progId="Excel.Sheet.12">
              <p:embed/>
            </p:oleObj>
          </a:graphicData>
        </a:graphic>
      </p:graphicFrame>
    </p:spTree>
  </p:cSld>
  <p:clrMapOvr>
    <a:masterClrMapping/>
  </p:clrMapOvr>
  <p:transition>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FAR 31.203(f) indicates that “Separate cost groupings for costs allocable to offsite locations may be necessary to permit equitable distribution of costs on the basis of the benefits accruing to the several cost objectives.”</a:t>
            </a:r>
          </a:p>
          <a:p>
            <a:pPr>
              <a:buFont typeface="Wingdings" pitchFamily="2" charset="2"/>
              <a:buChar char="Ø"/>
            </a:pPr>
            <a:r>
              <a:rPr lang="en-US" sz="2000" dirty="0" smtClean="0"/>
              <a:t>For projects where the Consultant’s employees do not work out of their own offices and do not receive office support in their day-to-day activities, the hours billed for them may not qualify for the Consultant’s full overhead rate. </a:t>
            </a:r>
          </a:p>
          <a:p>
            <a:pPr>
              <a:buFont typeface="Wingdings" pitchFamily="2" charset="2"/>
              <a:buChar char="Ø"/>
            </a:pPr>
            <a:r>
              <a:rPr lang="en-US" sz="2000" dirty="0" smtClean="0"/>
              <a:t>The purpose of the field rate is to pay the Consultant for the fringe benefits, project employee management, and home office administrative support they do provide to their field employees. </a:t>
            </a:r>
          </a:p>
        </p:txBody>
      </p:sp>
      <p:sp>
        <p:nvSpPr>
          <p:cNvPr id="3" name="Title 2"/>
          <p:cNvSpPr>
            <a:spLocks noGrp="1"/>
          </p:cNvSpPr>
          <p:nvPr>
            <p:ph type="title"/>
          </p:nvPr>
        </p:nvSpPr>
        <p:spPr>
          <a:xfrm>
            <a:off x="685800" y="266701"/>
            <a:ext cx="7770813" cy="762000"/>
          </a:xfrm>
        </p:spPr>
        <p:txBody>
          <a:bodyPr/>
          <a:lstStyle/>
          <a:p>
            <a:r>
              <a:rPr lang="en-US" dirty="0" smtClean="0"/>
              <a:t>Field Versus Office Allocations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43</a:t>
            </a:fld>
            <a:endParaRPr lang="en-US" dirty="0"/>
          </a:p>
        </p:txBody>
      </p:sp>
    </p:spTree>
  </p:cSld>
  <p:clrMapOvr>
    <a:masterClrMapping/>
  </p:clrMapOvr>
  <p:transition>
    <p:pu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52500"/>
            <a:ext cx="8228013" cy="3962400"/>
          </a:xfrm>
        </p:spPr>
        <p:txBody>
          <a:bodyPr/>
          <a:lstStyle/>
          <a:p>
            <a:pPr>
              <a:spcAft>
                <a:spcPts val="1200"/>
              </a:spcAft>
              <a:buFont typeface="Wingdings" pitchFamily="2" charset="2"/>
              <a:buChar char="Ø"/>
            </a:pPr>
            <a:r>
              <a:rPr lang="en-US" sz="2000" dirty="0" smtClean="0"/>
              <a:t>Types of field offices include:</a:t>
            </a:r>
          </a:p>
          <a:p>
            <a:pPr lvl="1">
              <a:spcAft>
                <a:spcPts val="1200"/>
              </a:spcAft>
              <a:buFont typeface="Courier New" pitchFamily="49" charset="0"/>
              <a:buChar char="o"/>
            </a:pPr>
            <a:r>
              <a:rPr lang="en-US" sz="1800" dirty="0" smtClean="0"/>
              <a:t>Construction Contract Administration/Construction Inspection (Field Office)</a:t>
            </a:r>
          </a:p>
          <a:p>
            <a:pPr lvl="1">
              <a:spcAft>
                <a:spcPts val="1200"/>
              </a:spcAft>
              <a:buFont typeface="Courier New" pitchFamily="49" charset="0"/>
              <a:buChar char="o"/>
            </a:pPr>
            <a:r>
              <a:rPr lang="en-US" sz="1800" dirty="0" smtClean="0"/>
              <a:t>Project Office</a:t>
            </a:r>
          </a:p>
          <a:p>
            <a:pPr lvl="1">
              <a:spcAft>
                <a:spcPts val="1200"/>
              </a:spcAft>
              <a:buFont typeface="Courier New" pitchFamily="49" charset="0"/>
              <a:buChar char="o"/>
            </a:pPr>
            <a:r>
              <a:rPr lang="en-US" sz="1800" dirty="0" smtClean="0"/>
              <a:t>“On Call” Engineers</a:t>
            </a:r>
          </a:p>
          <a:p>
            <a:pPr lvl="1">
              <a:spcAft>
                <a:spcPts val="1200"/>
              </a:spcAft>
              <a:buFont typeface="Courier New" pitchFamily="49" charset="0"/>
              <a:buChar char="o"/>
            </a:pPr>
            <a:r>
              <a:rPr lang="en-US" sz="1800" dirty="0" smtClean="0"/>
              <a:t>Contract Employees </a:t>
            </a:r>
          </a:p>
          <a:p>
            <a:pPr>
              <a:spcAft>
                <a:spcPts val="1200"/>
              </a:spcAft>
              <a:buFont typeface="Wingdings" pitchFamily="2" charset="2"/>
              <a:buChar char="Ø"/>
            </a:pPr>
            <a:r>
              <a:rPr lang="en-US" sz="2000" dirty="0" smtClean="0"/>
              <a:t>Consultants must be consistent in the development and application of field rates. Accordingly, if a Consultant has computed a field rate, this rate must be consistently applied across all business segments and disciplines.</a:t>
            </a:r>
          </a:p>
          <a:p>
            <a:pPr>
              <a:spcAft>
                <a:spcPts val="1200"/>
              </a:spcAft>
              <a:buFont typeface="Wingdings" pitchFamily="2" charset="2"/>
              <a:buChar char="Ø"/>
            </a:pPr>
            <a:r>
              <a:rPr lang="en-US" sz="2000" dirty="0" smtClean="0"/>
              <a:t>Direct field labor is based on actual labor hours multiplied by actual labor rates for field assigned employees.</a:t>
            </a:r>
          </a:p>
        </p:txBody>
      </p:sp>
      <p:sp>
        <p:nvSpPr>
          <p:cNvPr id="3" name="Title 2"/>
          <p:cNvSpPr>
            <a:spLocks noGrp="1"/>
          </p:cNvSpPr>
          <p:nvPr>
            <p:ph type="title"/>
          </p:nvPr>
        </p:nvSpPr>
        <p:spPr>
          <a:xfrm>
            <a:off x="685800" y="266701"/>
            <a:ext cx="7770813" cy="762000"/>
          </a:xfrm>
        </p:spPr>
        <p:txBody>
          <a:bodyPr/>
          <a:lstStyle/>
          <a:p>
            <a:r>
              <a:rPr lang="en-US" dirty="0" smtClean="0"/>
              <a:t>Field Versus Office Allocations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44</a:t>
            </a:fld>
            <a:endParaRPr lang="en-US" dirty="0"/>
          </a:p>
        </p:txBody>
      </p:sp>
    </p:spTree>
  </p:cSld>
  <p:clrMapOvr>
    <a:masterClrMapping/>
  </p:clrMapOvr>
  <p:transition>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1800" dirty="0" smtClean="0"/>
              <a:t>Where possible, the allocation of overhead costs between field and office should be based on actual amounts applicable to each category.</a:t>
            </a:r>
          </a:p>
          <a:p>
            <a:pPr>
              <a:buFont typeface="Wingdings" pitchFamily="2" charset="2"/>
              <a:buChar char="Ø"/>
            </a:pPr>
            <a:r>
              <a:rPr lang="en-US" sz="1800" dirty="0" smtClean="0"/>
              <a:t>Many overhead costs are predominantly related to office operations, while there are some costs that specifically relate to field jobs.</a:t>
            </a:r>
          </a:p>
          <a:p>
            <a:pPr>
              <a:buFont typeface="Wingdings" pitchFamily="2" charset="2"/>
              <a:buChar char="Ø"/>
            </a:pPr>
            <a:r>
              <a:rPr lang="en-US" sz="1800" dirty="0" smtClean="0"/>
              <a:t>Other costs must be allocated by some relevant factor. </a:t>
            </a:r>
          </a:p>
          <a:p>
            <a:pPr lvl="1">
              <a:buFont typeface="Courier New" pitchFamily="49" charset="0"/>
              <a:buChar char="o"/>
            </a:pPr>
            <a:r>
              <a:rPr lang="en-US" sz="1600" dirty="0" smtClean="0"/>
              <a:t>Direct labor or total labor in each category is often used to allocate employee benefits.</a:t>
            </a:r>
          </a:p>
          <a:p>
            <a:pPr lvl="1">
              <a:buFont typeface="Courier New" pitchFamily="49" charset="0"/>
              <a:buChar char="o"/>
            </a:pPr>
            <a:r>
              <a:rPr lang="en-US" sz="1600" dirty="0" smtClean="0"/>
              <a:t>An allocation is also made to the field category for the office costs related to home office support.</a:t>
            </a:r>
          </a:p>
          <a:p>
            <a:pPr>
              <a:buFont typeface="Wingdings" pitchFamily="2" charset="2"/>
              <a:buChar char="Ø"/>
            </a:pPr>
            <a:r>
              <a:rPr lang="en-US" sz="1800" dirty="0" smtClean="0"/>
              <a:t>A common error that we see in the field versus office allocation involves using an estimate to allocate all indirect labor, where actual data might be available to allocate non-chargeable technical labor between field and office.  </a:t>
            </a:r>
          </a:p>
          <a:p>
            <a:pPr>
              <a:buFont typeface="Wingdings" pitchFamily="2" charset="2"/>
              <a:buChar char="Ø"/>
            </a:pPr>
            <a:endParaRPr lang="en-US" sz="1800" dirty="0" smtClean="0"/>
          </a:p>
        </p:txBody>
      </p:sp>
      <p:sp>
        <p:nvSpPr>
          <p:cNvPr id="3" name="Title 2"/>
          <p:cNvSpPr>
            <a:spLocks noGrp="1"/>
          </p:cNvSpPr>
          <p:nvPr>
            <p:ph type="title"/>
          </p:nvPr>
        </p:nvSpPr>
        <p:spPr>
          <a:xfrm>
            <a:off x="685800" y="342901"/>
            <a:ext cx="7770813" cy="685799"/>
          </a:xfrm>
        </p:spPr>
        <p:txBody>
          <a:bodyPr/>
          <a:lstStyle/>
          <a:p>
            <a:r>
              <a:rPr lang="en-US" dirty="0" smtClean="0"/>
              <a:t>Field Versus Office Allocations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45</a:t>
            </a:fld>
            <a:endParaRPr lang="en-US" dirty="0"/>
          </a:p>
        </p:txBody>
      </p: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770813" cy="685799"/>
          </a:xfrm>
        </p:spPr>
        <p:txBody>
          <a:bodyPr/>
          <a:lstStyle/>
          <a:p>
            <a:r>
              <a:rPr lang="en-US" dirty="0" smtClean="0"/>
              <a:t>Field Versus Office Allocations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46</a:t>
            </a:fld>
            <a:endParaRPr lang="en-US" dirty="0"/>
          </a:p>
        </p:txBody>
      </p:sp>
      <p:graphicFrame>
        <p:nvGraphicFramePr>
          <p:cNvPr id="2050" name="Object 2"/>
          <p:cNvGraphicFramePr>
            <a:graphicFrameLocks noChangeAspect="1"/>
          </p:cNvGraphicFramePr>
          <p:nvPr/>
        </p:nvGraphicFramePr>
        <p:xfrm>
          <a:off x="762000" y="904874"/>
          <a:ext cx="7224713" cy="4131286"/>
        </p:xfrm>
        <a:graphic>
          <a:graphicData uri="http://schemas.openxmlformats.org/presentationml/2006/ole">
            <p:oleObj spid="_x0000_s2050" name="Worksheet" r:id="rId3" imgW="6829408" imgH="3905223" progId="Excel.Sheet.12">
              <p:embed/>
            </p:oleObj>
          </a:graphicData>
        </a:graphic>
      </p:graphicFrame>
    </p:spTree>
  </p:cSld>
  <p:clrMapOvr>
    <a:masterClrMapping/>
  </p:clrMapOvr>
  <p:transition>
    <p:wipe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770813" cy="685799"/>
          </a:xfrm>
        </p:spPr>
        <p:txBody>
          <a:bodyPr/>
          <a:lstStyle/>
          <a:p>
            <a:r>
              <a:rPr lang="en-US" dirty="0" smtClean="0"/>
              <a:t>Field Versus Office Allocations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47</a:t>
            </a:fld>
            <a:endParaRPr lang="en-US" dirty="0"/>
          </a:p>
        </p:txBody>
      </p:sp>
      <p:graphicFrame>
        <p:nvGraphicFramePr>
          <p:cNvPr id="2" name="Object 3"/>
          <p:cNvGraphicFramePr>
            <a:graphicFrameLocks noChangeAspect="1"/>
          </p:cNvGraphicFramePr>
          <p:nvPr/>
        </p:nvGraphicFramePr>
        <p:xfrm>
          <a:off x="707546" y="904874"/>
          <a:ext cx="7279168" cy="4162425"/>
        </p:xfrm>
        <a:graphic>
          <a:graphicData uri="http://schemas.openxmlformats.org/presentationml/2006/ole">
            <p:oleObj spid="_x0000_s3075" name="Worksheet" r:id="rId3" imgW="6829357" imgH="3905340" progId="Excel.Sheet.12">
              <p:embed/>
            </p:oleObj>
          </a:graphicData>
        </a:graphic>
      </p:graphicFrame>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770813" cy="685799"/>
          </a:xfrm>
        </p:spPr>
        <p:txBody>
          <a:bodyPr/>
          <a:lstStyle/>
          <a:p>
            <a:r>
              <a:rPr lang="en-US" dirty="0" smtClean="0"/>
              <a:t>Field Versus Office Allocations</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48</a:t>
            </a:fld>
            <a:endParaRPr lang="en-US" dirty="0"/>
          </a:p>
        </p:txBody>
      </p:sp>
      <p:graphicFrame>
        <p:nvGraphicFramePr>
          <p:cNvPr id="81921" name="Object 1"/>
          <p:cNvGraphicFramePr>
            <a:graphicFrameLocks noChangeAspect="1"/>
          </p:cNvGraphicFramePr>
          <p:nvPr/>
        </p:nvGraphicFramePr>
        <p:xfrm>
          <a:off x="990600" y="1333500"/>
          <a:ext cx="6829425" cy="2000250"/>
        </p:xfrm>
        <a:graphic>
          <a:graphicData uri="http://schemas.openxmlformats.org/presentationml/2006/ole">
            <p:oleObj spid="_x0000_s81921" name="Worksheet" r:id="rId3" imgW="6829408" imgH="2000163" progId="Excel.Sheet.12">
              <p:embed/>
            </p:oleObj>
          </a:graphicData>
        </a:graphic>
      </p:graphicFrame>
    </p:spTree>
  </p:cSld>
  <p:clrMapOvr>
    <a:masterClrMapping/>
  </p:clrMapOvr>
  <p:transition>
    <p:wipe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In accordance with GAGAS, the Audited FAR Overhead Rate statement must be accompanied by the CPA’s report on internal controls over financial reporting and compliance.</a:t>
            </a:r>
          </a:p>
          <a:p>
            <a:pPr>
              <a:buFont typeface="Wingdings" pitchFamily="2" charset="2"/>
              <a:buChar char="Ø"/>
            </a:pPr>
            <a:r>
              <a:rPr lang="en-US" sz="2000" dirty="0" smtClean="0"/>
              <a:t>In nearly every FAR Audit report that we review, the internal control and compliance report is included.</a:t>
            </a:r>
          </a:p>
          <a:p>
            <a:pPr>
              <a:buFont typeface="Wingdings" pitchFamily="2" charset="2"/>
              <a:buChar char="Ø"/>
            </a:pPr>
            <a:r>
              <a:rPr lang="en-US" sz="2000" dirty="0" smtClean="0"/>
              <a:t>However, in most circumstances, this report indicates that there are no material weaknesses or control deficiencies.</a:t>
            </a:r>
          </a:p>
          <a:p>
            <a:pPr>
              <a:buFont typeface="Wingdings" pitchFamily="2" charset="2"/>
              <a:buChar char="Ø"/>
            </a:pPr>
            <a:r>
              <a:rPr lang="en-US" sz="2000" dirty="0" smtClean="0"/>
              <a:t>But for many Consultants, there probably are deficiencies, they are just not being reported!!!</a:t>
            </a:r>
          </a:p>
        </p:txBody>
      </p:sp>
      <p:sp>
        <p:nvSpPr>
          <p:cNvPr id="3" name="Title 2"/>
          <p:cNvSpPr>
            <a:spLocks noGrp="1"/>
          </p:cNvSpPr>
          <p:nvPr>
            <p:ph type="title"/>
          </p:nvPr>
        </p:nvSpPr>
        <p:spPr>
          <a:xfrm>
            <a:off x="685800" y="342901"/>
            <a:ext cx="7770813" cy="685799"/>
          </a:xfrm>
        </p:spPr>
        <p:txBody>
          <a:bodyPr/>
          <a:lstStyle/>
          <a:p>
            <a:r>
              <a:rPr lang="en-US" dirty="0" smtClean="0"/>
              <a:t>Internal Control Deficiencies not Identified</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49</a:t>
            </a:fld>
            <a:endParaRPr lang="en-US" dirty="0"/>
          </a:p>
        </p:txBody>
      </p:sp>
    </p:spTree>
  </p:cSld>
  <p:clrMapOvr>
    <a:masterClrMapping/>
  </p:clrMapOvr>
  <p:transition>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Overview</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5</a:t>
            </a:fld>
            <a:endParaRPr lang="en-US" dirty="0"/>
          </a:p>
        </p:txBody>
      </p:sp>
      <p:sp>
        <p:nvSpPr>
          <p:cNvPr id="5" name="Content Placeholder 2"/>
          <p:cNvSpPr txBox="1">
            <a:spLocks noGrp="1"/>
          </p:cNvSpPr>
          <p:nvPr>
            <p:ph idx="1"/>
          </p:nvPr>
        </p:nvSpPr>
        <p:spPr bwMode="auto">
          <a:xfrm>
            <a:off x="533400" y="1333500"/>
            <a:ext cx="8228013"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r>
              <a:rPr lang="en-US" sz="2400" kern="0" dirty="0" smtClean="0">
                <a:solidFill>
                  <a:srgbClr val="000000"/>
                </a:solidFill>
                <a:latin typeface="+mn-lt"/>
                <a:ea typeface="ＭＳ Ｐゴシック"/>
                <a:cs typeface="Arial" pitchFamily="34" charset="0"/>
              </a:rPr>
              <a:t>Why is it important that state DOTs perform a critical review of Audited FAR Indirect Cost Rate Schedules?</a:t>
            </a: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r>
              <a:rPr lang="en-US" sz="2400" dirty="0" smtClean="0">
                <a:latin typeface="+mn-lt"/>
                <a:ea typeface="ＭＳ Ｐゴシック"/>
                <a:cs typeface="Arial" pitchFamily="34" charset="0"/>
              </a:rPr>
              <a:t>When should this critical review be performed?</a:t>
            </a: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r>
              <a:rPr lang="en-US" sz="2400" kern="0" dirty="0" smtClean="0">
                <a:solidFill>
                  <a:srgbClr val="000000"/>
                </a:solidFill>
                <a:latin typeface="+mn-lt"/>
                <a:ea typeface="ＭＳ Ｐゴシック"/>
                <a:cs typeface="Arial" pitchFamily="34" charset="0"/>
              </a:rPr>
              <a:t>How can these review procedures be performed most effectively and efficiently?</a:t>
            </a: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r>
              <a:rPr lang="en-US" sz="2400" dirty="0" smtClean="0">
                <a:latin typeface="+mn-lt"/>
                <a:ea typeface="ＭＳ Ｐゴシック"/>
                <a:cs typeface="Arial" pitchFamily="34" charset="0"/>
              </a:rPr>
              <a:t>What are common and uncommon issues that might be identified in a FAR audit report?</a:t>
            </a:r>
            <a:endParaRPr lang="en-US" sz="2400" kern="0" dirty="0" smtClean="0">
              <a:solidFill>
                <a:srgbClr val="000000"/>
              </a:solidFill>
              <a:latin typeface="+mn-lt"/>
              <a:ea typeface="ＭＳ Ｐゴシック"/>
              <a:cs typeface="Arial" pitchFamily="34" charset="0"/>
            </a:endParaRPr>
          </a:p>
          <a:p>
            <a:pPr marL="346075" lvl="0" indent="-346075" defTabSz="914400" eaLnBrk="1" hangingPunct="1">
              <a:lnSpc>
                <a:spcPct val="100000"/>
              </a:lnSpc>
              <a:spcAft>
                <a:spcPts val="1800"/>
              </a:spcAft>
              <a:buClrTx/>
              <a:buSzTx/>
              <a:buFont typeface="Wingdings" pitchFamily="2" charset="2"/>
              <a:buChar char="Ø"/>
              <a:defRPr/>
            </a:pPr>
            <a:endParaRPr lang="en-US" sz="1800" dirty="0" smtClean="0">
              <a:ea typeface="ＭＳ Ｐゴシック"/>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000" dirty="0" smtClean="0"/>
              <a:t>If the FAR audit found additional disallowances, then the FAR statement prepared by Management was not materially accurate – This is a material weakness that should be reported in the internal control letter! </a:t>
            </a:r>
          </a:p>
          <a:p>
            <a:pPr>
              <a:buFont typeface="Wingdings" pitchFamily="2" charset="2"/>
              <a:buChar char="Ø"/>
            </a:pPr>
            <a:r>
              <a:rPr lang="en-US" sz="2000" dirty="0" smtClean="0"/>
              <a:t>Other common internal control comments in a FAR audit might include: </a:t>
            </a:r>
          </a:p>
          <a:p>
            <a:pPr lvl="1">
              <a:buFont typeface="Courier New" pitchFamily="49" charset="0"/>
              <a:buChar char="o"/>
            </a:pPr>
            <a:r>
              <a:rPr lang="en-US" sz="1800" dirty="0" smtClean="0"/>
              <a:t>Not maintaining mileage logs.</a:t>
            </a:r>
          </a:p>
          <a:p>
            <a:pPr lvl="1">
              <a:buFont typeface="Courier New" pitchFamily="49" charset="0"/>
              <a:buChar char="o"/>
            </a:pPr>
            <a:r>
              <a:rPr lang="en-US" sz="1800" dirty="0" smtClean="0"/>
              <a:t>Inadequate support for expenses. </a:t>
            </a:r>
          </a:p>
          <a:p>
            <a:pPr lvl="1">
              <a:buFont typeface="Courier New" pitchFamily="49" charset="0"/>
              <a:buChar char="o"/>
            </a:pPr>
            <a:r>
              <a:rPr lang="en-US" sz="1800" dirty="0" smtClean="0"/>
              <a:t>Lack of an accounting procedures manual.</a:t>
            </a:r>
          </a:p>
          <a:p>
            <a:pPr lvl="1">
              <a:buFont typeface="Courier New" pitchFamily="49" charset="0"/>
              <a:buChar char="o"/>
            </a:pPr>
            <a:r>
              <a:rPr lang="en-US" sz="1800" dirty="0" smtClean="0"/>
              <a:t>Executive compensation analysis not properly prepared by Management.</a:t>
            </a:r>
          </a:p>
        </p:txBody>
      </p:sp>
      <p:sp>
        <p:nvSpPr>
          <p:cNvPr id="3" name="Title 2"/>
          <p:cNvSpPr>
            <a:spLocks noGrp="1"/>
          </p:cNvSpPr>
          <p:nvPr>
            <p:ph type="title"/>
          </p:nvPr>
        </p:nvSpPr>
        <p:spPr>
          <a:xfrm>
            <a:off x="685800" y="342901"/>
            <a:ext cx="7770813" cy="685799"/>
          </a:xfrm>
        </p:spPr>
        <p:txBody>
          <a:bodyPr/>
          <a:lstStyle/>
          <a:p>
            <a:r>
              <a:rPr lang="en-US" dirty="0" smtClean="0"/>
              <a:t>Internal Control Deficiencies not Identified</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50</a:t>
            </a:fld>
            <a:endParaRPr lang="en-US" dirty="0"/>
          </a:p>
        </p:txBody>
      </p:sp>
    </p:spTree>
  </p:cSld>
  <p:clrMapOvr>
    <a:masterClrMapping/>
  </p:clrMapOvr>
  <p:transition>
    <p:wipe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04900"/>
            <a:ext cx="8228013" cy="3810000"/>
          </a:xfrm>
        </p:spPr>
        <p:txBody>
          <a:bodyPr/>
          <a:lstStyle/>
          <a:p>
            <a:pPr>
              <a:buFont typeface="Wingdings" pitchFamily="2" charset="2"/>
              <a:buChar char="Ø"/>
            </a:pPr>
            <a:r>
              <a:rPr lang="en-US" sz="2200" dirty="0" smtClean="0"/>
              <a:t>A critical review of FAR Overhead Rate Audits </a:t>
            </a:r>
            <a:r>
              <a:rPr lang="en-US" sz="2200" u="sng" dirty="0" smtClean="0"/>
              <a:t>will</a:t>
            </a:r>
            <a:r>
              <a:rPr lang="en-US" sz="2200" dirty="0" smtClean="0"/>
              <a:t> identify issues that can lead to lower overhead rates and cost savings.</a:t>
            </a:r>
          </a:p>
          <a:p>
            <a:pPr>
              <a:buFont typeface="Wingdings" pitchFamily="2" charset="2"/>
              <a:buChar char="Ø"/>
            </a:pPr>
            <a:r>
              <a:rPr lang="en-US" sz="2200" dirty="0" smtClean="0"/>
              <a:t>In addition to the FAR Audit Report, supporting data should be obtained from the Consultant and from the CPAs workpapers.</a:t>
            </a:r>
          </a:p>
          <a:p>
            <a:pPr>
              <a:buFont typeface="Wingdings" pitchFamily="2" charset="2"/>
              <a:buChar char="Ø"/>
            </a:pPr>
            <a:r>
              <a:rPr lang="en-US" sz="2200" dirty="0" smtClean="0"/>
              <a:t>Establish a process for assessing risk and determining procedures to most effectively and efficiently review and approve FAR overhead rates in a timely manner.  </a:t>
            </a:r>
          </a:p>
          <a:p>
            <a:pPr>
              <a:buFont typeface="Wingdings" pitchFamily="2" charset="2"/>
              <a:buChar char="Ø"/>
            </a:pPr>
            <a:r>
              <a:rPr lang="en-US" sz="2200" dirty="0" smtClean="0"/>
              <a:t>Remember the common and uncommon issues that we discussed today.</a:t>
            </a:r>
          </a:p>
          <a:p>
            <a:pPr>
              <a:buFont typeface="Wingdings" pitchFamily="2" charset="2"/>
              <a:buChar char="Ø"/>
            </a:pPr>
            <a:endParaRPr lang="en-US" sz="1800" dirty="0"/>
          </a:p>
        </p:txBody>
      </p:sp>
      <p:sp>
        <p:nvSpPr>
          <p:cNvPr id="3" name="Title 2"/>
          <p:cNvSpPr>
            <a:spLocks noGrp="1"/>
          </p:cNvSpPr>
          <p:nvPr>
            <p:ph type="title"/>
          </p:nvPr>
        </p:nvSpPr>
        <p:spPr>
          <a:xfrm>
            <a:off x="685800" y="342901"/>
            <a:ext cx="7770813" cy="685799"/>
          </a:xfrm>
        </p:spPr>
        <p:txBody>
          <a:bodyPr/>
          <a:lstStyle/>
          <a:p>
            <a:r>
              <a:rPr lang="en-US" dirty="0" smtClean="0"/>
              <a:t>Conclusion</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51</a:t>
            </a:fld>
            <a:endParaRPr lang="en-US" dirty="0"/>
          </a:p>
        </p:txBody>
      </p:sp>
    </p:spTree>
  </p:cSld>
  <p:clrMapOvr>
    <a:masterClrMapping/>
  </p:clrMapOvr>
  <p:transition>
    <p:dissolv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48F12DB7-7720-4327-9D04-3917AAF3DE22}" type="slidenum">
              <a:rPr lang="en-US" smtClean="0"/>
              <a:pPr/>
              <a:t>52</a:t>
            </a:fld>
            <a:endParaRPr lang="en-US" dirty="0"/>
          </a:p>
        </p:txBody>
      </p:sp>
      <p:sp>
        <p:nvSpPr>
          <p:cNvPr id="14" name="Title 1"/>
          <p:cNvSpPr>
            <a:spLocks noGrp="1"/>
          </p:cNvSpPr>
          <p:nvPr>
            <p:ph type="title"/>
          </p:nvPr>
        </p:nvSpPr>
        <p:spPr>
          <a:xfrm>
            <a:off x="457200" y="228600"/>
            <a:ext cx="8229600" cy="952500"/>
          </a:xfrm>
        </p:spPr>
        <p:txBody>
          <a:bodyPr anchor="ctr"/>
          <a:lstStyle/>
          <a:p>
            <a:pPr algn="ctr">
              <a:lnSpc>
                <a:spcPct val="83000"/>
              </a:lnSpc>
              <a:spcAft>
                <a:spcPts val="0"/>
              </a:spcAft>
            </a:pPr>
            <a:r>
              <a:rPr lang="en-US" b="0" kern="1200" dirty="0" smtClean="0">
                <a:solidFill>
                  <a:srgbClr val="128CD3"/>
                </a:solidFill>
                <a:latin typeface="Times New Roman" pitchFamily="18" charset="0"/>
                <a:cs typeface="Times New Roman" pitchFamily="18" charset="0"/>
              </a:rPr>
              <a:t/>
            </a:r>
            <a:br>
              <a:rPr lang="en-US" b="0" kern="1200" dirty="0" smtClean="0">
                <a:solidFill>
                  <a:srgbClr val="128CD3"/>
                </a:solidFill>
                <a:latin typeface="Times New Roman" pitchFamily="18" charset="0"/>
                <a:cs typeface="Times New Roman" pitchFamily="18" charset="0"/>
              </a:rPr>
            </a:br>
            <a:endParaRPr lang="en-US" b="0" kern="1200" dirty="0" smtClean="0">
              <a:solidFill>
                <a:srgbClr val="128CD3"/>
              </a:solidFill>
              <a:latin typeface="Times New Roman" pitchFamily="18" charset="0"/>
              <a:cs typeface="Times New Roman" pitchFamily="18" charset="0"/>
            </a:endParaRPr>
          </a:p>
        </p:txBody>
      </p:sp>
      <p:pic>
        <p:nvPicPr>
          <p:cNvPr id="15" name="Picture Placeholder 7" descr="Vaccaro Vic.jpg"/>
          <p:cNvPicPr>
            <a:picLocks noGrp="1" noChangeAspect="1"/>
          </p:cNvPicPr>
          <p:nvPr>
            <p:ph type="pic" sz="quarter" idx="10"/>
          </p:nvPr>
        </p:nvPicPr>
        <p:blipFill>
          <a:blip r:embed="rId2"/>
          <a:srcRect/>
          <a:stretch>
            <a:fillRect/>
          </a:stretch>
        </p:blipFill>
        <p:spPr>
          <a:xfrm>
            <a:off x="1447800" y="1181100"/>
            <a:ext cx="1828800" cy="2743200"/>
          </a:xfrm>
        </p:spPr>
      </p:pic>
      <p:sp>
        <p:nvSpPr>
          <p:cNvPr id="16" name="Text Placeholder 3"/>
          <p:cNvSpPr>
            <a:spLocks noGrp="1"/>
          </p:cNvSpPr>
          <p:nvPr>
            <p:ph type="body" sz="quarter" idx="11"/>
          </p:nvPr>
        </p:nvSpPr>
        <p:spPr>
          <a:xfrm>
            <a:off x="3581400" y="1104900"/>
            <a:ext cx="4114800" cy="3200400"/>
          </a:xfrm>
        </p:spPr>
        <p:txBody>
          <a:bodyPr/>
          <a:lstStyle/>
          <a:p>
            <a:pPr lvl="0" defTabSz="914400" eaLnBrk="1" fontAlgn="auto" hangingPunct="1">
              <a:lnSpc>
                <a:spcPct val="100000"/>
              </a:lnSpc>
              <a:spcBef>
                <a:spcPct val="20000"/>
              </a:spcBef>
              <a:spcAft>
                <a:spcPts val="0"/>
              </a:spcAft>
              <a:buClrTx/>
              <a:buSzTx/>
              <a:defRPr/>
            </a:pPr>
            <a:r>
              <a:rPr lang="en-US" sz="3200" dirty="0" smtClean="0">
                <a:cs typeface="Times New Roman" pitchFamily="18" charset="0"/>
              </a:rPr>
              <a:t>Victor W. Vaccaro, Jr.</a:t>
            </a:r>
            <a:endParaRPr lang="en-US" sz="3200" kern="1200" dirty="0" smtClean="0">
              <a:solidFill>
                <a:schemeClr val="tx1"/>
              </a:solidFill>
              <a:cs typeface="Times New Roman" pitchFamily="18" charset="0"/>
            </a:endParaRPr>
          </a:p>
          <a:p>
            <a:pPr lvl="0" defTabSz="914400" eaLnBrk="1" fontAlgn="auto" hangingPunct="1">
              <a:lnSpc>
                <a:spcPct val="100000"/>
              </a:lnSpc>
              <a:spcBef>
                <a:spcPct val="20000"/>
              </a:spcBef>
              <a:spcAft>
                <a:spcPts val="0"/>
              </a:spcAft>
              <a:buClrTx/>
              <a:buSzTx/>
              <a:defRPr/>
            </a:pPr>
            <a:r>
              <a:rPr lang="en-US" kern="1200" dirty="0" smtClean="0">
                <a:solidFill>
                  <a:schemeClr val="tx1"/>
                </a:solidFill>
                <a:cs typeface="Times New Roman" pitchFamily="18" charset="0"/>
              </a:rPr>
              <a:t>CPA/ABV, CFF, CDA, Partner</a:t>
            </a:r>
          </a:p>
          <a:p>
            <a:pPr lvl="0" defTabSz="914400" eaLnBrk="1" fontAlgn="auto" hangingPunct="1">
              <a:lnSpc>
                <a:spcPct val="100000"/>
              </a:lnSpc>
              <a:spcBef>
                <a:spcPct val="20000"/>
              </a:spcBef>
              <a:spcAft>
                <a:spcPts val="0"/>
              </a:spcAft>
              <a:buClrTx/>
              <a:buSzTx/>
              <a:defRPr/>
            </a:pPr>
            <a:r>
              <a:rPr lang="en-US" kern="1200" dirty="0" smtClean="0">
                <a:solidFill>
                  <a:schemeClr val="tx1"/>
                </a:solidFill>
                <a:cs typeface="Times New Roman" pitchFamily="18" charset="0"/>
              </a:rPr>
              <a:t>Email – </a:t>
            </a:r>
            <a:r>
              <a:rPr lang="en-US" kern="1200" dirty="0" smtClean="0">
                <a:solidFill>
                  <a:schemeClr val="tx1"/>
                </a:solidFill>
                <a:cs typeface="Times New Roman" pitchFamily="18" charset="0"/>
                <a:hlinkClick r:id="rId3"/>
              </a:rPr>
              <a:t>vvaccaro@dmcpas.com</a:t>
            </a:r>
            <a:endParaRPr lang="en-US" kern="1200" dirty="0" smtClean="0">
              <a:solidFill>
                <a:schemeClr val="tx1"/>
              </a:solidFill>
              <a:cs typeface="Times New Roman" pitchFamily="18" charset="0"/>
            </a:endParaRPr>
          </a:p>
          <a:p>
            <a:pPr marL="685800" lvl="0" indent="-685800" defTabSz="914400" eaLnBrk="1" fontAlgn="auto" hangingPunct="1">
              <a:lnSpc>
                <a:spcPct val="100000"/>
              </a:lnSpc>
              <a:spcBef>
                <a:spcPct val="20000"/>
              </a:spcBef>
              <a:spcAft>
                <a:spcPts val="0"/>
              </a:spcAft>
              <a:buClrTx/>
              <a:buSzTx/>
              <a:defRPr/>
            </a:pPr>
            <a:r>
              <a:rPr lang="en-US" kern="1200" dirty="0" smtClean="0">
                <a:solidFill>
                  <a:schemeClr val="tx1"/>
                </a:solidFill>
                <a:cs typeface="Times New Roman" pitchFamily="18" charset="0"/>
              </a:rPr>
              <a:t>Web – </a:t>
            </a:r>
            <a:r>
              <a:rPr lang="en-US" kern="1200" dirty="0" smtClean="0">
                <a:solidFill>
                  <a:schemeClr val="tx1"/>
                </a:solidFill>
                <a:cs typeface="Times New Roman" pitchFamily="18" charset="0"/>
                <a:hlinkClick r:id="rId4"/>
              </a:rPr>
              <a:t>www.dmcpas.com</a:t>
            </a:r>
            <a:r>
              <a:rPr lang="en-US" kern="1200" dirty="0" smtClean="0">
                <a:solidFill>
                  <a:schemeClr val="tx1"/>
                </a:solidFill>
                <a:cs typeface="Times New Roman" pitchFamily="18" charset="0"/>
              </a:rPr>
              <a:t> and    </a:t>
            </a:r>
            <a:r>
              <a:rPr lang="en-US" kern="1200" dirty="0" smtClean="0">
                <a:solidFill>
                  <a:schemeClr val="tx1"/>
                </a:solidFill>
                <a:cs typeface="Times New Roman" pitchFamily="18" charset="0"/>
                <a:hlinkClick r:id="rId5"/>
              </a:rPr>
              <a:t>www.dmconsulting.com</a:t>
            </a:r>
            <a:r>
              <a:rPr lang="en-US" kern="1200" dirty="0" smtClean="0">
                <a:solidFill>
                  <a:schemeClr val="tx1"/>
                </a:solidFill>
                <a:cs typeface="Times New Roman" pitchFamily="18" charset="0"/>
              </a:rPr>
              <a:t> </a:t>
            </a:r>
          </a:p>
          <a:p>
            <a:pPr lvl="0" indent="-285750" defTabSz="914400" eaLnBrk="1" fontAlgn="auto" hangingPunct="1">
              <a:lnSpc>
                <a:spcPct val="100000"/>
              </a:lnSpc>
              <a:spcBef>
                <a:spcPct val="20000"/>
              </a:spcBef>
              <a:spcAft>
                <a:spcPts val="0"/>
              </a:spcAft>
              <a:buClrTx/>
              <a:buSzTx/>
              <a:defRPr/>
            </a:pPr>
            <a:r>
              <a:rPr lang="en-US" u="sng" kern="1200" dirty="0" smtClean="0">
                <a:solidFill>
                  <a:schemeClr val="tx1"/>
                </a:solidFill>
                <a:cs typeface="Times New Roman" pitchFamily="18" charset="0"/>
              </a:rPr>
              <a:t>Address</a:t>
            </a:r>
          </a:p>
          <a:p>
            <a:pPr lvl="0" defTabSz="914400" eaLnBrk="1" fontAlgn="auto" hangingPunct="1">
              <a:lnSpc>
                <a:spcPct val="100000"/>
              </a:lnSpc>
              <a:spcAft>
                <a:spcPts val="0"/>
              </a:spcAft>
              <a:buClrTx/>
              <a:buSzTx/>
              <a:defRPr/>
            </a:pPr>
            <a:r>
              <a:rPr lang="en-US" kern="1200" dirty="0" smtClean="0">
                <a:solidFill>
                  <a:schemeClr val="tx1"/>
                </a:solidFill>
                <a:cs typeface="Times New Roman" pitchFamily="18" charset="0"/>
              </a:rPr>
              <a:t> Financial Plaza</a:t>
            </a:r>
          </a:p>
          <a:p>
            <a:pPr lvl="0" defTabSz="914400" eaLnBrk="1" fontAlgn="auto" hangingPunct="1">
              <a:lnSpc>
                <a:spcPct val="100000"/>
              </a:lnSpc>
              <a:spcAft>
                <a:spcPts val="0"/>
              </a:spcAft>
              <a:buClrTx/>
              <a:buSzTx/>
              <a:defRPr/>
            </a:pPr>
            <a:r>
              <a:rPr lang="en-US" kern="1200" dirty="0" smtClean="0">
                <a:solidFill>
                  <a:schemeClr val="tx1"/>
                </a:solidFill>
                <a:cs typeface="Times New Roman" pitchFamily="18" charset="0"/>
              </a:rPr>
              <a:t> 221 S. Warren St. </a:t>
            </a:r>
          </a:p>
          <a:p>
            <a:pPr marL="53975" lvl="0" indent="3175" defTabSz="914400" eaLnBrk="1" fontAlgn="auto" hangingPunct="1">
              <a:lnSpc>
                <a:spcPct val="100000"/>
              </a:lnSpc>
              <a:spcAft>
                <a:spcPts val="0"/>
              </a:spcAft>
              <a:buClrTx/>
              <a:buSzTx/>
              <a:tabLst>
                <a:tab pos="57150" algn="l"/>
              </a:tabLst>
              <a:defRPr/>
            </a:pPr>
            <a:r>
              <a:rPr lang="en-US" kern="1200" dirty="0" smtClean="0">
                <a:solidFill>
                  <a:schemeClr val="tx1"/>
                </a:solidFill>
                <a:cs typeface="Times New Roman" pitchFamily="18" charset="0"/>
              </a:rPr>
              <a:t>Syracuse, New York 13202-2687</a:t>
            </a:r>
            <a:br>
              <a:rPr lang="en-US" kern="1200" dirty="0" smtClean="0">
                <a:solidFill>
                  <a:schemeClr val="tx1"/>
                </a:solidFill>
                <a:cs typeface="Times New Roman" pitchFamily="18" charset="0"/>
              </a:rPr>
            </a:br>
            <a:r>
              <a:rPr lang="en-US" kern="1200" dirty="0" smtClean="0">
                <a:solidFill>
                  <a:schemeClr val="tx1"/>
                </a:solidFill>
                <a:cs typeface="Times New Roman" pitchFamily="18" charset="0"/>
              </a:rPr>
              <a:t>Phone – 315-472-9127</a:t>
            </a:r>
          </a:p>
          <a:p>
            <a:pPr>
              <a:buFontTx/>
              <a:buNone/>
            </a:pPr>
            <a:endParaRPr lang="en-US" dirty="0"/>
          </a:p>
        </p:txBody>
      </p:sp>
      <p:sp>
        <p:nvSpPr>
          <p:cNvPr id="18" name="TextBox 17"/>
          <p:cNvSpPr txBox="1"/>
          <p:nvPr/>
        </p:nvSpPr>
        <p:spPr>
          <a:xfrm>
            <a:off x="6705600" y="2933700"/>
            <a:ext cx="2133600" cy="292709"/>
          </a:xfrm>
          <a:prstGeom prst="rect">
            <a:avLst/>
          </a:prstGeom>
        </p:spPr>
        <p:txBody>
          <a:bodyPr wrap="square" rtlCol="0">
            <a:spAutoFit/>
          </a:bodyPr>
          <a:lstStyle/>
          <a:p>
            <a:pPr algn="ctr" eaLnBrk="0">
              <a:buFont typeface="Times New Roman" pitchFamily="-111" charset="0"/>
              <a:buNone/>
            </a:pPr>
            <a:r>
              <a:rPr lang="en-US" sz="1400" kern="0" dirty="0" smtClean="0">
                <a:solidFill>
                  <a:schemeClr val="tx2"/>
                </a:solidFill>
                <a:latin typeface="+mn-lt"/>
                <a:ea typeface="ヒラギノ角ゴ Pro W3" pitchFamily="-111" charset="-128"/>
                <a:cs typeface="ヒラギノ角ゴ Pro W3" pitchFamily="-111" charset="-128"/>
              </a:rPr>
              <a:t>.</a:t>
            </a:r>
          </a:p>
        </p:txBody>
      </p:sp>
      <p:sp>
        <p:nvSpPr>
          <p:cNvPr id="9" name="Title 1"/>
          <p:cNvSpPr txBox="1">
            <a:spLocks/>
          </p:cNvSpPr>
          <p:nvPr/>
        </p:nvSpPr>
        <p:spPr>
          <a:xfrm>
            <a:off x="457200" y="228865"/>
            <a:ext cx="8229600" cy="952500"/>
          </a:xfrm>
          <a:prstGeom prst="rect">
            <a:avLst/>
          </a:prstGeom>
        </p:spPr>
        <p:txBody>
          <a:bodyPr vert="horz" lIns="91440" tIns="45720" rIns="91440" bIns="45720" rtlCol="0" anchor="ctr">
            <a:normAutofit/>
          </a:bodyPr>
          <a:lstStyle/>
          <a:p>
            <a:pPr marL="0" marR="0" indent="0" algn="ctr" eaLnBrk="1" latinLnBrk="0">
              <a:lnSpc>
                <a:spcPct val="83000"/>
              </a:lnSpc>
              <a:buFont typeface="Times New Roman" pitchFamily="-111" charset="0"/>
              <a:buNone/>
              <a:tabLst>
                <a:tab pos="914400" algn="l"/>
              </a:tabLst>
              <a:defRPr/>
            </a:pPr>
            <a:r>
              <a:rPr lang="en-US" sz="3200" b="1" dirty="0" smtClean="0">
                <a:solidFill>
                  <a:srgbClr val="003366"/>
                </a:solidFill>
                <a:latin typeface="Times New Roman"/>
                <a:ea typeface="ヒラギノ角ゴ Pro W3" pitchFamily="-111" charset="-128"/>
                <a:cs typeface="ヒラギノ角ゴ Pro W3" pitchFamily="-111" charset="-128"/>
              </a:rPr>
              <a:t>Contact Information</a:t>
            </a:r>
          </a:p>
        </p:txBody>
      </p:sp>
    </p:spTree>
  </p:cSld>
  <p:clrMapOvr>
    <a:masterClrMapping/>
  </p:clrMapOvr>
  <p:transition>
    <p:zoom dir="in"/>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7300"/>
            <a:ext cx="8228013" cy="1143000"/>
          </a:xfrm>
        </p:spPr>
        <p:txBody>
          <a:bodyPr/>
          <a:lstStyle/>
          <a:p>
            <a:pPr marL="0" indent="0" algn="just"/>
            <a:r>
              <a:rPr lang="en-US" sz="1800" dirty="0" smtClean="0">
                <a:latin typeface="Arial" charset="0"/>
                <a:cs typeface="Arial" charset="0"/>
              </a:rPr>
              <a:t>Any tax advice contained herein was not intended or written to be used, and cannot be used, for the purpose of avoiding penalties that may be imposed under the Internal Revenue Code or applicable state or local tax law provisions.</a:t>
            </a:r>
          </a:p>
          <a:p>
            <a:pPr marL="0" indent="0"/>
            <a:endParaRPr lang="en-US" sz="1800" dirty="0" smtClean="0">
              <a:latin typeface="Arial" charset="0"/>
              <a:cs typeface="Arial" charset="0"/>
            </a:endParaRPr>
          </a:p>
          <a:p>
            <a:endParaRPr lang="en-US" dirty="0"/>
          </a:p>
        </p:txBody>
      </p:sp>
      <p:sp>
        <p:nvSpPr>
          <p:cNvPr id="3" name="Title 2"/>
          <p:cNvSpPr>
            <a:spLocks noGrp="1"/>
          </p:cNvSpPr>
          <p:nvPr>
            <p:ph type="title"/>
          </p:nvPr>
        </p:nvSpPr>
        <p:spPr>
          <a:xfrm>
            <a:off x="685800" y="419100"/>
            <a:ext cx="7770813" cy="609600"/>
          </a:xfrm>
        </p:spPr>
        <p:txBody>
          <a:bodyPr/>
          <a:lstStyle/>
          <a:p>
            <a:r>
              <a:rPr lang="en-US" dirty="0" smtClean="0"/>
              <a:t>Circular 230</a:t>
            </a:r>
            <a:br>
              <a:rPr lang="en-US" dirty="0" smtClean="0"/>
            </a:b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53</a:t>
            </a:fld>
            <a:endParaRPr lang="en-US" dirty="0"/>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7300"/>
            <a:ext cx="8228013" cy="2667000"/>
          </a:xfrm>
        </p:spPr>
        <p:txBody>
          <a:bodyPr/>
          <a:lstStyle/>
          <a:p>
            <a:pPr marL="0" indent="0" algn="just"/>
            <a:r>
              <a:rPr lang="en-US" sz="1800" dirty="0" smtClean="0">
                <a:latin typeface="Arial" charset="0"/>
                <a:cs typeface="Arial" charset="0"/>
              </a:rPr>
              <a:t>This presentation is © 2014 Dannible &amp; McKee, LLP.  All rights reserved.  No part of this document may be reproduced, transmitted or otherwise distributed in any form or by any means, electronic or mechanical, including by photocopying, facsimile transmission, recording, rekeying, or using any information storage and retrieval system, without written permission from Dannible &amp; McKee, LLP.  Any reproduction, transmission or distribution of this form or any material herein is prohibited and is in violation of U.S. law.  Dannible &amp; McKee, LLP expressly disclaims any liability in connection with the use of this presentation or its contents by any third party.</a:t>
            </a:r>
          </a:p>
          <a:p>
            <a:endParaRPr lang="en-US" dirty="0"/>
          </a:p>
        </p:txBody>
      </p:sp>
      <p:sp>
        <p:nvSpPr>
          <p:cNvPr id="3" name="Title 2"/>
          <p:cNvSpPr>
            <a:spLocks noGrp="1"/>
          </p:cNvSpPr>
          <p:nvPr>
            <p:ph type="title"/>
          </p:nvPr>
        </p:nvSpPr>
        <p:spPr>
          <a:xfrm>
            <a:off x="685800" y="266700"/>
            <a:ext cx="7770813" cy="609600"/>
          </a:xfrm>
        </p:spPr>
        <p:txBody>
          <a:bodyPr/>
          <a:lstStyle/>
          <a:p>
            <a:r>
              <a:rPr lang="en-US" dirty="0" smtClean="0"/>
              <a:t>Disclaimer</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54</a:t>
            </a:fld>
            <a:endParaRPr lang="en-US"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342901"/>
            <a:ext cx="7770813" cy="761999"/>
          </a:xfrm>
        </p:spPr>
        <p:txBody>
          <a:bodyPr/>
          <a:lstStyle/>
          <a:p>
            <a:r>
              <a:rPr lang="en-US" sz="2800" dirty="0" smtClean="0"/>
              <a:t>Why Perform a Critical Review of FAR Audits?</a:t>
            </a:r>
            <a:endParaRPr lang="en-US" sz="2800"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6</a:t>
            </a:fld>
            <a:endParaRPr lang="en-US" dirty="0"/>
          </a:p>
        </p:txBody>
      </p:sp>
      <p:sp>
        <p:nvSpPr>
          <p:cNvPr id="5" name="Content Placeholder 2"/>
          <p:cNvSpPr txBox="1">
            <a:spLocks noGrp="1"/>
          </p:cNvSpPr>
          <p:nvPr>
            <p:ph idx="1"/>
          </p:nvPr>
        </p:nvSpPr>
        <p:spPr bwMode="auto">
          <a:xfrm>
            <a:off x="533400" y="1104900"/>
            <a:ext cx="8228013"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6075" indent="-346075" defTabSz="914400" eaLnBrk="1" hangingPunct="1">
              <a:lnSpc>
                <a:spcPct val="100000"/>
              </a:lnSpc>
              <a:spcAft>
                <a:spcPts val="1200"/>
              </a:spcAft>
              <a:buClrTx/>
              <a:buSzTx/>
              <a:buFont typeface="Wingdings" pitchFamily="2" charset="2"/>
              <a:buChar char="Ø"/>
              <a:defRPr/>
            </a:pPr>
            <a:r>
              <a:rPr lang="en-US" sz="1800" dirty="0" smtClean="0">
                <a:latin typeface="+mn-lt"/>
                <a:ea typeface="ＭＳ Ｐゴシック"/>
                <a:cs typeface="Arial" pitchFamily="34" charset="0"/>
              </a:rPr>
              <a:t>Save the state money!</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Overhead often represents more than half of total contract costs.</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The FAR Audit determines the overhead rate that can be billed on current and future contracts.</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Overhead can be one of the easiest costs to control and reduce, including retroactive adjustments if allowed for in the contract.</a:t>
            </a:r>
          </a:p>
          <a:p>
            <a:pPr marL="346075" lvl="0" indent="-346075" defTabSz="914400" eaLnBrk="1" hangingPunct="1">
              <a:lnSpc>
                <a:spcPct val="100000"/>
              </a:lnSpc>
              <a:spcAft>
                <a:spcPts val="1200"/>
              </a:spcAft>
              <a:buClrTx/>
              <a:buSzTx/>
              <a:buFont typeface="Wingdings" pitchFamily="2" charset="2"/>
              <a:buChar char="Ø"/>
              <a:defRPr/>
            </a:pPr>
            <a:r>
              <a:rPr lang="en-US" sz="1800" dirty="0" smtClean="0">
                <a:latin typeface="+mn-lt"/>
                <a:ea typeface="ＭＳ Ｐゴシック"/>
                <a:cs typeface="Arial" pitchFamily="34" charset="0"/>
              </a:rPr>
              <a:t>Reviewing the results of the FAR Audit can also help to determine if the Consultant’s financial system is sufficient to account for direct and indirect costs.</a:t>
            </a:r>
          </a:p>
          <a:p>
            <a:pPr marL="346075" marR="0" lvl="0" indent="-346075" defTabSz="914400" eaLnBrk="1" latinLnBrk="0" hangingPunct="1">
              <a:lnSpc>
                <a:spcPct val="100000"/>
              </a:lnSpc>
              <a:spcAft>
                <a:spcPts val="1200"/>
              </a:spcAft>
              <a:buClrTx/>
              <a:buSzTx/>
              <a:buFont typeface="Wingdings" pitchFamily="2" charset="2"/>
              <a:buChar char="Ø"/>
              <a:tabLst/>
              <a:defRPr/>
            </a:pPr>
            <a:r>
              <a:rPr lang="en-US" sz="1800" dirty="0" smtClean="0">
                <a:latin typeface="+mn-lt"/>
                <a:ea typeface="ＭＳ Ｐゴシック"/>
                <a:cs typeface="Arial" pitchFamily="34" charset="0"/>
              </a:rPr>
              <a:t>Significant concerns identified in a critical review of the FAR Audit could lead to questions about awarding future contracts to the Consultant.</a:t>
            </a: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endParaRPr lang="en-US" sz="2400" kern="0" dirty="0" smtClean="0">
              <a:solidFill>
                <a:srgbClr val="000000"/>
              </a:solidFill>
              <a:latin typeface="+mn-lt"/>
              <a:ea typeface="ＭＳ Ｐゴシック"/>
              <a:cs typeface="Arial" pitchFamily="34" charset="0"/>
            </a:endParaRPr>
          </a:p>
          <a:p>
            <a:pPr marL="346075" lvl="0" indent="-346075" defTabSz="914400" eaLnBrk="1" hangingPunct="1">
              <a:lnSpc>
                <a:spcPct val="100000"/>
              </a:lnSpc>
              <a:spcAft>
                <a:spcPts val="1800"/>
              </a:spcAft>
              <a:buClrTx/>
              <a:buSzTx/>
              <a:buFont typeface="Wingdings" pitchFamily="2" charset="2"/>
              <a:buChar char="Ø"/>
              <a:defRPr/>
            </a:pPr>
            <a:endParaRPr lang="en-US" sz="1800" dirty="0" smtClean="0">
              <a:ea typeface="ＭＳ Ｐゴシック"/>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Assess the Capabilities of the CPA Firm</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7</a:t>
            </a:fld>
            <a:endParaRPr lang="en-US" dirty="0"/>
          </a:p>
        </p:txBody>
      </p:sp>
      <p:sp>
        <p:nvSpPr>
          <p:cNvPr id="5" name="Content Placeholder 2"/>
          <p:cNvSpPr txBox="1">
            <a:spLocks noGrp="1"/>
          </p:cNvSpPr>
          <p:nvPr>
            <p:ph idx="1"/>
          </p:nvPr>
        </p:nvSpPr>
        <p:spPr bwMode="auto">
          <a:xfrm>
            <a:off x="533400" y="1333500"/>
            <a:ext cx="8228013"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6075" indent="-346075" defTabSz="914400" eaLnBrk="1" hangingPunct="1">
              <a:lnSpc>
                <a:spcPct val="100000"/>
              </a:lnSpc>
              <a:spcAft>
                <a:spcPts val="1800"/>
              </a:spcAft>
              <a:buClrTx/>
              <a:buSzTx/>
              <a:buFont typeface="Wingdings" pitchFamily="2" charset="2"/>
              <a:buChar char="Ø"/>
              <a:defRPr/>
            </a:pPr>
            <a:r>
              <a:rPr lang="en-US" sz="2000" dirty="0" smtClean="0">
                <a:latin typeface="+mn-lt"/>
                <a:ea typeface="ＭＳ Ｐゴシック"/>
                <a:cs typeface="Arial" pitchFamily="34" charset="0"/>
              </a:rPr>
              <a:t>Just because the FAR Overhead Rate is </a:t>
            </a:r>
            <a:r>
              <a:rPr lang="en-US" sz="2000" u="sng" dirty="0" smtClean="0">
                <a:latin typeface="+mn-lt"/>
                <a:ea typeface="ＭＳ Ｐゴシック"/>
                <a:cs typeface="Arial" pitchFamily="34" charset="0"/>
              </a:rPr>
              <a:t>audited</a:t>
            </a:r>
            <a:r>
              <a:rPr lang="en-US" sz="2000" dirty="0" smtClean="0">
                <a:latin typeface="+mn-lt"/>
                <a:ea typeface="ＭＳ Ｐゴシック"/>
                <a:cs typeface="Arial" pitchFamily="34" charset="0"/>
              </a:rPr>
              <a:t>, that does not mean it is always </a:t>
            </a:r>
            <a:r>
              <a:rPr lang="en-US" sz="2000" u="sng" dirty="0" smtClean="0">
                <a:latin typeface="+mn-lt"/>
                <a:ea typeface="ＭＳ Ｐゴシック"/>
                <a:cs typeface="Arial" pitchFamily="34" charset="0"/>
              </a:rPr>
              <a:t>accurate</a:t>
            </a:r>
            <a:r>
              <a:rPr lang="en-US" sz="2000" dirty="0" smtClean="0">
                <a:latin typeface="+mn-lt"/>
                <a:ea typeface="ＭＳ Ｐゴシック"/>
                <a:cs typeface="Arial" pitchFamily="34" charset="0"/>
              </a:rPr>
              <a:t>!</a:t>
            </a:r>
          </a:p>
          <a:p>
            <a:pPr marL="346075" indent="-346075" defTabSz="914400" eaLnBrk="1" hangingPunct="1">
              <a:lnSpc>
                <a:spcPct val="100000"/>
              </a:lnSpc>
              <a:spcAft>
                <a:spcPts val="1800"/>
              </a:spcAft>
              <a:buClrTx/>
              <a:buSzTx/>
              <a:buFont typeface="Wingdings" pitchFamily="2" charset="2"/>
              <a:buChar char="Ø"/>
              <a:defRPr/>
            </a:pPr>
            <a:r>
              <a:rPr lang="en-US" sz="2000" dirty="0" smtClean="0">
                <a:latin typeface="+mn-lt"/>
                <a:ea typeface="ＭＳ Ｐゴシック"/>
                <a:cs typeface="Arial" pitchFamily="34" charset="0"/>
              </a:rPr>
              <a:t>Assess the capabilities of the CPA firm performing the audit.</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Do they specialize in working with A/E firms and in performing FAR audits?</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What is your past experience with them?</a:t>
            </a:r>
          </a:p>
          <a:p>
            <a:pPr marL="685800" marR="0" lvl="1" indent="-342900" latinLnBrk="0">
              <a:spcAft>
                <a:spcPts val="1425"/>
              </a:spcAft>
              <a:buFont typeface="Courier New" pitchFamily="49" charset="0"/>
              <a:buChar char="o"/>
              <a:tabLst/>
              <a:defRPr/>
            </a:pPr>
            <a:r>
              <a:rPr lang="en-US" sz="1600" dirty="0" smtClean="0">
                <a:ea typeface="ＭＳ Ｐゴシック"/>
                <a:cs typeface="Arial" pitchFamily="34" charset="0"/>
              </a:rPr>
              <a:t>What is their relationship with the Consultant?</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Are they the Consultant’s regular CPA or do they just perform the FAR audit?</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How much assistance do they provide Management with the overhead calculation?</a:t>
            </a:r>
          </a:p>
          <a:p>
            <a:pPr marL="685800" lvl="1" indent="-342900">
              <a:spcAft>
                <a:spcPts val="1425"/>
              </a:spcAft>
              <a:buFont typeface="Courier New" pitchFamily="49" charset="0"/>
              <a:buChar char="o"/>
              <a:defRPr/>
            </a:pPr>
            <a:endParaRPr lang="en-US" sz="1600" dirty="0" smtClean="0">
              <a:ea typeface="ＭＳ Ｐゴシック"/>
              <a:cs typeface="Arial" pitchFamily="34" charset="0"/>
            </a:endParaRP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endParaRPr lang="en-US" sz="2400" kern="0" dirty="0" smtClean="0">
              <a:solidFill>
                <a:srgbClr val="000000"/>
              </a:solidFill>
              <a:latin typeface="+mn-lt"/>
              <a:ea typeface="ＭＳ Ｐゴシック"/>
              <a:cs typeface="Arial" pitchFamily="34" charset="0"/>
            </a:endParaRPr>
          </a:p>
          <a:p>
            <a:pPr marL="346075" lvl="0" indent="-346075" defTabSz="914400" eaLnBrk="1" hangingPunct="1">
              <a:lnSpc>
                <a:spcPct val="100000"/>
              </a:lnSpc>
              <a:spcAft>
                <a:spcPts val="1800"/>
              </a:spcAft>
              <a:buClrTx/>
              <a:buSzTx/>
              <a:buFont typeface="Wingdings" pitchFamily="2" charset="2"/>
              <a:buChar char="Ø"/>
              <a:defRPr/>
            </a:pPr>
            <a:endParaRPr lang="en-US" sz="1800" dirty="0" smtClean="0">
              <a:ea typeface="ＭＳ Ｐゴシック"/>
              <a:cs typeface="Arial" pitchFamily="34" charset="0"/>
            </a:endParaRPr>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Assess the Capabilities of the CPA Firm</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8</a:t>
            </a:fld>
            <a:endParaRPr lang="en-US" dirty="0"/>
          </a:p>
        </p:txBody>
      </p:sp>
      <p:sp>
        <p:nvSpPr>
          <p:cNvPr id="5" name="Content Placeholder 2"/>
          <p:cNvSpPr txBox="1">
            <a:spLocks noGrp="1"/>
          </p:cNvSpPr>
          <p:nvPr>
            <p:ph idx="1"/>
          </p:nvPr>
        </p:nvSpPr>
        <p:spPr bwMode="auto">
          <a:xfrm>
            <a:off x="533400" y="1333500"/>
            <a:ext cx="8228013"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6075" indent="-346075" defTabSz="914400" eaLnBrk="1" hangingPunct="1">
              <a:lnSpc>
                <a:spcPct val="100000"/>
              </a:lnSpc>
              <a:spcAft>
                <a:spcPts val="1800"/>
              </a:spcAft>
              <a:buClrTx/>
              <a:buSzTx/>
              <a:buFont typeface="Wingdings" pitchFamily="2" charset="2"/>
              <a:buChar char="Ø"/>
              <a:defRPr/>
            </a:pPr>
            <a:r>
              <a:rPr lang="en-US" sz="2000" dirty="0" smtClean="0"/>
              <a:t>The AASHTO Guide believes this matter to be so critical that it has a section providing specific criteria to consider in selecting a CPA. </a:t>
            </a:r>
          </a:p>
          <a:p>
            <a:pPr marL="346075" indent="-346075" defTabSz="914400" eaLnBrk="1" hangingPunct="1">
              <a:lnSpc>
                <a:spcPct val="100000"/>
              </a:lnSpc>
              <a:spcAft>
                <a:spcPts val="1800"/>
              </a:spcAft>
              <a:buClrTx/>
              <a:buSzTx/>
              <a:buFont typeface="Wingdings" pitchFamily="2" charset="2"/>
              <a:buChar char="Ø"/>
              <a:defRPr/>
            </a:pPr>
            <a:r>
              <a:rPr lang="en-US" sz="2000" dirty="0" smtClean="0"/>
              <a:t>Among other factors, the Guide indicates that the CPA should: </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Meet all GAGAS requirements, including requirements for adequate continuing professional education (CPE) credits in governmental auditing,</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Have received favorable peer review reports,</a:t>
            </a:r>
          </a:p>
          <a:p>
            <a:pPr marL="685800" lvl="1" indent="-342900">
              <a:spcAft>
                <a:spcPts val="1425"/>
              </a:spcAft>
              <a:buFont typeface="Courier New" pitchFamily="49" charset="0"/>
              <a:buChar char="o"/>
              <a:defRPr/>
            </a:pPr>
            <a:r>
              <a:rPr lang="en-US" sz="1600" dirty="0" smtClean="0">
                <a:ea typeface="ＭＳ Ｐゴシック"/>
                <a:cs typeface="Arial" pitchFamily="34" charset="0"/>
              </a:rPr>
              <a:t>Be well versed in GAGAS, the provisions of FAR Part 31, Cost Accounting Standards, related laws and regulations, and the guidelines and recommendations set forth in the Guide, and</a:t>
            </a:r>
          </a:p>
          <a:p>
            <a:pPr marL="685800" lvl="1" indent="-342900">
              <a:spcAft>
                <a:spcPts val="1425"/>
              </a:spcAft>
              <a:buFont typeface="Courier New" pitchFamily="49" charset="0"/>
              <a:buChar char="o"/>
              <a:defRPr/>
            </a:pPr>
            <a:r>
              <a:rPr lang="en-US" sz="1600" dirty="0" smtClean="0"/>
              <a:t>Have a working knowledge of the A/E industry, including common operating practices, trends, and risk factors.</a:t>
            </a:r>
          </a:p>
          <a:p>
            <a:pPr marL="685800" lvl="1" indent="-342900">
              <a:spcAft>
                <a:spcPts val="1425"/>
              </a:spcAft>
              <a:buFont typeface="Courier New" pitchFamily="49" charset="0"/>
              <a:buChar char="o"/>
              <a:defRPr/>
            </a:pPr>
            <a:endParaRPr lang="en-US" sz="1600" dirty="0" smtClean="0">
              <a:ea typeface="ＭＳ Ｐゴシック"/>
              <a:cs typeface="Arial" pitchFamily="34" charset="0"/>
            </a:endParaRPr>
          </a:p>
          <a:p>
            <a:pPr marL="346075" indent="-346075" defTabSz="914400" eaLnBrk="1" hangingPunct="1">
              <a:lnSpc>
                <a:spcPct val="100000"/>
              </a:lnSpc>
              <a:spcAft>
                <a:spcPts val="1800"/>
              </a:spcAft>
              <a:buClrTx/>
              <a:buSzTx/>
              <a:buFont typeface="Wingdings" pitchFamily="2" charset="2"/>
              <a:buChar char="Ø"/>
              <a:defRPr/>
            </a:pPr>
            <a:endParaRPr lang="en-US" sz="2000" dirty="0" smtClean="0">
              <a:latin typeface="+mn-lt"/>
              <a:ea typeface="ＭＳ Ｐゴシック"/>
              <a:cs typeface="Arial" pitchFamily="34" charset="0"/>
            </a:endParaRPr>
          </a:p>
          <a:p>
            <a:pPr marL="346075" indent="-346075" defTabSz="914400" eaLnBrk="1" hangingPunct="1">
              <a:lnSpc>
                <a:spcPct val="100000"/>
              </a:lnSpc>
              <a:spcAft>
                <a:spcPts val="1800"/>
              </a:spcAft>
              <a:buClrTx/>
              <a:buSzTx/>
              <a:buFont typeface="Wingdings" pitchFamily="2" charset="2"/>
              <a:buChar char="Ø"/>
              <a:defRPr/>
            </a:pPr>
            <a:r>
              <a:rPr lang="en-US" sz="2000" dirty="0" smtClean="0">
                <a:latin typeface="+mn-lt"/>
                <a:ea typeface="ＭＳ Ｐゴシック"/>
                <a:cs typeface="Arial" pitchFamily="34" charset="0"/>
              </a:rPr>
              <a:t> </a:t>
            </a:r>
            <a:endParaRPr lang="en-US" sz="1600" dirty="0" smtClean="0">
              <a:ea typeface="ＭＳ Ｐゴシック"/>
              <a:cs typeface="Arial" pitchFamily="34" charset="0"/>
            </a:endParaRPr>
          </a:p>
          <a:p>
            <a:pPr marL="346075" marR="0" lvl="0" indent="-346075" defTabSz="914400" rtl="0" eaLnBrk="1" fontAlgn="base" latinLnBrk="0" hangingPunct="1">
              <a:lnSpc>
                <a:spcPct val="100000"/>
              </a:lnSpc>
              <a:spcBef>
                <a:spcPct val="0"/>
              </a:spcBef>
              <a:spcAft>
                <a:spcPts val="1800"/>
              </a:spcAft>
              <a:buClrTx/>
              <a:buSzTx/>
              <a:buFont typeface="Wingdings" pitchFamily="2" charset="2"/>
              <a:buChar char="Ø"/>
              <a:tabLst/>
              <a:defRPr/>
            </a:pPr>
            <a:endParaRPr lang="en-US" sz="2400" kern="0" dirty="0" smtClean="0">
              <a:solidFill>
                <a:srgbClr val="000000"/>
              </a:solidFill>
              <a:latin typeface="+mn-lt"/>
              <a:ea typeface="ＭＳ Ｐゴシック"/>
              <a:cs typeface="Arial" pitchFamily="34" charset="0"/>
            </a:endParaRPr>
          </a:p>
          <a:p>
            <a:pPr marL="346075" lvl="0" indent="-346075" defTabSz="914400" eaLnBrk="1" hangingPunct="1">
              <a:lnSpc>
                <a:spcPct val="100000"/>
              </a:lnSpc>
              <a:spcAft>
                <a:spcPts val="1800"/>
              </a:spcAft>
              <a:buClrTx/>
              <a:buSzTx/>
              <a:buFont typeface="Wingdings" pitchFamily="2" charset="2"/>
              <a:buChar char="Ø"/>
              <a:defRPr/>
            </a:pPr>
            <a:endParaRPr lang="en-US" sz="1800" dirty="0" smtClean="0">
              <a:ea typeface="ＭＳ Ｐゴシック"/>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1100"/>
            <a:ext cx="8228013" cy="3733800"/>
          </a:xfrm>
        </p:spPr>
        <p:txBody>
          <a:bodyPr/>
          <a:lstStyle/>
          <a:p>
            <a:pPr>
              <a:buFont typeface="Wingdings" pitchFamily="2" charset="2"/>
              <a:buChar char="Ø"/>
            </a:pPr>
            <a:r>
              <a:rPr lang="en-US" sz="1800" dirty="0" smtClean="0"/>
              <a:t>Overhead rates should be submitted annually by a </a:t>
            </a:r>
            <a:r>
              <a:rPr lang="en-US" sz="1800" u="sng" dirty="0" smtClean="0"/>
              <a:t>specific deadline</a:t>
            </a:r>
            <a:r>
              <a:rPr lang="en-US" sz="1800" dirty="0" smtClean="0"/>
              <a:t> and in a </a:t>
            </a:r>
            <a:r>
              <a:rPr lang="en-US" sz="1800" u="sng" dirty="0" smtClean="0"/>
              <a:t>standardized format</a:t>
            </a:r>
            <a:r>
              <a:rPr lang="en-US" sz="1800" dirty="0" smtClean="0"/>
              <a:t>, along with supporting information, including the executive compensation analysis.</a:t>
            </a:r>
          </a:p>
          <a:p>
            <a:pPr>
              <a:buFont typeface="Wingdings" pitchFamily="2" charset="2"/>
              <a:buChar char="Ø"/>
            </a:pPr>
            <a:r>
              <a:rPr lang="en-US" sz="1800" dirty="0" smtClean="0"/>
              <a:t>States should establish requirements for when overhead rates must be audited and when separate field and office rates must be determined.  </a:t>
            </a:r>
          </a:p>
          <a:p>
            <a:pPr lvl="1">
              <a:buFont typeface="Courier New" pitchFamily="49" charset="0"/>
              <a:buChar char="o"/>
            </a:pPr>
            <a:r>
              <a:rPr lang="en-US" sz="1600" dirty="0" smtClean="0"/>
              <a:t>Thresholds can be set based on a consultant’s gross or net revenue, the value of contracts, or other such factors, either for the most recent year or possibly the last few years.  </a:t>
            </a:r>
          </a:p>
          <a:p>
            <a:pPr lvl="1">
              <a:buFont typeface="Courier New" pitchFamily="49" charset="0"/>
              <a:buChar char="o"/>
            </a:pPr>
            <a:r>
              <a:rPr lang="en-US" sz="1600" dirty="0" smtClean="0"/>
              <a:t>There should be no grey area!  Requirements must be specific and consistently applied.</a:t>
            </a:r>
          </a:p>
        </p:txBody>
      </p:sp>
      <p:sp>
        <p:nvSpPr>
          <p:cNvPr id="3" name="Title 2"/>
          <p:cNvSpPr>
            <a:spLocks noGrp="1"/>
          </p:cNvSpPr>
          <p:nvPr>
            <p:ph type="title"/>
          </p:nvPr>
        </p:nvSpPr>
        <p:spPr/>
        <p:txBody>
          <a:bodyPr/>
          <a:lstStyle/>
          <a:p>
            <a:r>
              <a:rPr lang="en-US" dirty="0" smtClean="0"/>
              <a:t>When Should FAR Audits Be Reviewed</a:t>
            </a:r>
            <a:endParaRPr lang="en-US" dirty="0"/>
          </a:p>
        </p:txBody>
      </p:sp>
      <p:sp>
        <p:nvSpPr>
          <p:cNvPr id="4" name="Slide Number Placeholder 3"/>
          <p:cNvSpPr>
            <a:spLocks noGrp="1"/>
          </p:cNvSpPr>
          <p:nvPr>
            <p:ph type="sldNum" sz="quarter" idx="10"/>
          </p:nvPr>
        </p:nvSpPr>
        <p:spPr/>
        <p:txBody>
          <a:bodyPr/>
          <a:lstStyle/>
          <a:p>
            <a:fld id="{48F12DB7-7720-4327-9D04-3917AAF3DE22}" type="slidenum">
              <a:rPr lang="en-US" smtClean="0"/>
              <a:pPr/>
              <a:t>9</a:t>
            </a:fld>
            <a:endParaRPr lang="en-US" dirty="0"/>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Firm PPT TEMPLATE">
  <a:themeElements>
    <a:clrScheme name="Dannible Template Palette">
      <a:dk1>
        <a:sysClr val="windowText" lastClr="000000"/>
      </a:dk1>
      <a:lt1>
        <a:sysClr val="window" lastClr="FFFFFF"/>
      </a:lt1>
      <a:dk2>
        <a:srgbClr val="003366"/>
      </a:dk2>
      <a:lt2>
        <a:srgbClr val="D9D9D9"/>
      </a:lt2>
      <a:accent1>
        <a:srgbClr val="128CD3"/>
      </a:accent1>
      <a:accent2>
        <a:srgbClr val="B27214"/>
      </a:accent2>
      <a:accent3>
        <a:srgbClr val="F06D23"/>
      </a:accent3>
      <a:accent4>
        <a:srgbClr val="A6351B"/>
      </a:accent4>
      <a:accent5>
        <a:srgbClr val="6FA37D"/>
      </a:accent5>
      <a:accent6>
        <a:srgbClr val="003366"/>
      </a:accent6>
      <a:hlink>
        <a:srgbClr val="41BBFF"/>
      </a:hlink>
      <a:folHlink>
        <a:srgbClr val="808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11" charset="0"/>
          <a:buNone/>
          <a:tabLst/>
          <a:defRPr kumimoji="0" lang="en-GB" sz="1800" b="0" i="0" u="none" strike="noStrike" cap="none" normalizeH="0" baseline="0">
            <a:ln>
              <a:noFill/>
            </a:ln>
            <a:effectLst/>
            <a:latin typeface="Arial" pitchFamily="-111"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11" charset="0"/>
          <a:buNone/>
          <a:tabLst/>
          <a:defRPr kumimoji="0" lang="en-GB" sz="1800" b="0" i="0" u="none" strike="noStrike" cap="none" normalizeH="0" baseline="0">
            <a:ln>
              <a:noFill/>
            </a:ln>
            <a:effectLst/>
            <a:latin typeface="Arial" pitchFamily="-111"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Office Theme">
  <a:themeElements>
    <a:clrScheme name="Dannible Template Palette">
      <a:dk1>
        <a:sysClr val="windowText" lastClr="000000"/>
      </a:dk1>
      <a:lt1>
        <a:sysClr val="window" lastClr="FFFFFF"/>
      </a:lt1>
      <a:dk2>
        <a:srgbClr val="003366"/>
      </a:dk2>
      <a:lt2>
        <a:srgbClr val="D9D9D9"/>
      </a:lt2>
      <a:accent1>
        <a:srgbClr val="128CD3"/>
      </a:accent1>
      <a:accent2>
        <a:srgbClr val="B27214"/>
      </a:accent2>
      <a:accent3>
        <a:srgbClr val="F06D23"/>
      </a:accent3>
      <a:accent4>
        <a:srgbClr val="A6351B"/>
      </a:accent4>
      <a:accent5>
        <a:srgbClr val="6FA37D"/>
      </a:accent5>
      <a:accent6>
        <a:srgbClr val="003366"/>
      </a:accent6>
      <a:hlink>
        <a:srgbClr val="41BBFF"/>
      </a:hlink>
      <a:folHlink>
        <a:srgbClr val="808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11" charset="0"/>
          <a:buNone/>
          <a:tabLst/>
          <a:defRPr kumimoji="0" lang="en-GB" sz="1800" b="0" i="0" u="none" strike="noStrike" cap="none" normalizeH="0" baseline="0">
            <a:ln>
              <a:noFill/>
            </a:ln>
            <a:effectLst/>
            <a:latin typeface="Arial" pitchFamily="-111"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11" charset="0"/>
          <a:buNone/>
          <a:tabLst/>
          <a:defRPr kumimoji="0" lang="en-GB" sz="1800" b="0" i="0" u="none" strike="noStrike" cap="none" normalizeH="0" baseline="0">
            <a:ln>
              <a:noFill/>
            </a:ln>
            <a:effectLst/>
            <a:latin typeface="Arial" pitchFamily="-111" charset="0"/>
          </a:defRPr>
        </a:defPPr>
      </a:lstStyle>
    </a:lnDef>
    <a:txDef>
      <a:spPr/>
      <a:bodyPr/>
      <a:lstStyle>
        <a:defPPr algn="ctr" eaLnBrk="0">
          <a:buFont typeface="Times New Roman" pitchFamily="-111" charset="0"/>
          <a:buNone/>
          <a:defRPr sz="3200" kern="0" dirty="0" smtClean="0">
            <a:solidFill>
              <a:schemeClr val="tx2"/>
            </a:solidFill>
            <a:latin typeface="+mj-lt"/>
            <a:ea typeface="ヒラギノ角ゴ Pro W3" pitchFamily="-111" charset="-128"/>
            <a:cs typeface="ヒラギノ角ゴ Pro W3" pitchFamily="-111" charset="-128"/>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9EA759527DEC4DADC846E1DB294FD5" ma:contentTypeVersion="7" ma:contentTypeDescription="Create a new document." ma:contentTypeScope="" ma:versionID="ba8ef04efd71dbfcd953650c6b5819df">
  <xsd:schema xmlns:xsd="http://www.w3.org/2001/XMLSchema" xmlns:xs="http://www.w3.org/2001/XMLSchema" xmlns:p="http://schemas.microsoft.com/office/2006/metadata/properties" xmlns:ns1="http://schemas.microsoft.com/sharepoint/v3" xmlns:ns2="db11a12f-7ae8-42f7-b599-83127f770599" targetNamespace="http://schemas.microsoft.com/office/2006/metadata/properties" ma:root="true" ma:fieldsID="0b04b69693391b4862c7e6736635bf61" ns1:_="" ns2:_="">
    <xsd:import namespace="http://schemas.microsoft.com/sharepoint/v3"/>
    <xsd:import namespace="db11a12f-7ae8-42f7-b599-83127f770599"/>
    <xsd:element name="properties">
      <xsd:complexType>
        <xsd:sequence>
          <xsd:element name="documentManagement">
            <xsd:complexType>
              <xsd:all>
                <xsd:element ref="ns1:PublishingStartDate" minOccurs="0"/>
                <xsd:element ref="ns1:PublishingExpirationDate" minOccurs="0"/>
                <xsd:element ref="ns2:Abstract" minOccurs="0"/>
                <xsd:element ref="ns2:DatePosted" minOccurs="0"/>
                <xsd:element ref="ns2:DocumentKeywords" minOccurs="0"/>
                <xsd:element ref="ns2:DocumentNotes" minOccurs="0"/>
                <xsd:element ref="ns2:DocumentCategory" minOccurs="0"/>
                <xsd:element ref="ns2:Committe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b11a12f-7ae8-42f7-b599-83127f770599" elementFormDefault="qualified">
    <xsd:import namespace="http://schemas.microsoft.com/office/2006/documentManagement/types"/>
    <xsd:import namespace="http://schemas.microsoft.com/office/infopath/2007/PartnerControls"/>
    <xsd:element name="Abstract" ma:index="10" nillable="true" ma:displayName="Abstract" ma:internalName="Abstract">
      <xsd:simpleType>
        <xsd:restriction base="dms:Text">
          <xsd:maxLength value="255"/>
        </xsd:restriction>
      </xsd:simpleType>
    </xsd:element>
    <xsd:element name="DatePosted" ma:index="11" nillable="true" ma:displayName="DatePosted" ma:format="DateOnly" ma:internalName="DatePosted">
      <xsd:simpleType>
        <xsd:restriction base="dms:DateTime"/>
      </xsd:simpleType>
    </xsd:element>
    <xsd:element name="DocumentKeywords" ma:index="12" nillable="true" ma:displayName="DocumentKeywords" ma:internalName="DocumentKeywords">
      <xsd:simpleType>
        <xsd:restriction base="dms:Note">
          <xsd:maxLength value="255"/>
        </xsd:restriction>
      </xsd:simpleType>
    </xsd:element>
    <xsd:element name="DocumentNotes" ma:index="13" nillable="true" ma:displayName="DocumentNotes" ma:internalName="DocumentNotes">
      <xsd:simpleType>
        <xsd:restriction base="dms:Note">
          <xsd:maxLength value="255"/>
        </xsd:restriction>
      </xsd:simpleType>
    </xsd:element>
    <xsd:element name="DocumentCategory" ma:index="14" nillable="true" ma:displayName="DocumentCategory" ma:internalName="DocumentCategory">
      <xsd:simpleType>
        <xsd:restriction base="dms:Text">
          <xsd:maxLength value="255"/>
        </xsd:restriction>
      </xsd:simpleType>
    </xsd:element>
    <xsd:element name="Committee" ma:index="15" nillable="true" ma:displayName="Committee" ma:internalName="Committe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mmittee xmlns="db11a12f-7ae8-42f7-b599-83127f770599" xsi:nil="true"/>
    <DocumentNotes xmlns="db11a12f-7ae8-42f7-b599-83127f770599" xsi:nil="true"/>
    <DocumentCategory xmlns="db11a12f-7ae8-42f7-b599-83127f770599" xsi:nil="true"/>
    <PublishingExpirationDate xmlns="http://schemas.microsoft.com/sharepoint/v3" xsi:nil="true"/>
    <DocumentKeywords xmlns="db11a12f-7ae8-42f7-b599-83127f770599" xsi:nil="true"/>
    <PublishingStartDate xmlns="http://schemas.microsoft.com/sharepoint/v3" xsi:nil="true"/>
    <Abstract xmlns="db11a12f-7ae8-42f7-b599-83127f770599" xsi:nil="true"/>
    <DatePosted xmlns="db11a12f-7ae8-42f7-b599-83127f770599" xsi:nil="true"/>
  </documentManagement>
</p:properties>
</file>

<file path=customXml/itemProps1.xml><?xml version="1.0" encoding="utf-8"?>
<ds:datastoreItem xmlns:ds="http://schemas.openxmlformats.org/officeDocument/2006/customXml" ds:itemID="{47D1473B-98B6-4369-A773-9754F09D1940}"/>
</file>

<file path=customXml/itemProps2.xml><?xml version="1.0" encoding="utf-8"?>
<ds:datastoreItem xmlns:ds="http://schemas.openxmlformats.org/officeDocument/2006/customXml" ds:itemID="{475BD0B8-5E7E-4CC5-A0F2-E06CBD50D3A3}"/>
</file>

<file path=customXml/itemProps3.xml><?xml version="1.0" encoding="utf-8"?>
<ds:datastoreItem xmlns:ds="http://schemas.openxmlformats.org/officeDocument/2006/customXml" ds:itemID="{2A820C6F-482B-4552-9E93-0E427655BC12}"/>
</file>

<file path=docProps/app.xml><?xml version="1.0" encoding="utf-8"?>
<Properties xmlns="http://schemas.openxmlformats.org/officeDocument/2006/extended-properties" xmlns:vt="http://schemas.openxmlformats.org/officeDocument/2006/docPropsVTypes">
  <Template>Firm PPT TEMPLATE</Template>
  <TotalTime>8249</TotalTime>
  <Words>4361</Words>
  <Application>Microsoft Office PowerPoint</Application>
  <PresentationFormat>On-screen Show (16:10)</PresentationFormat>
  <Paragraphs>331</Paragraphs>
  <Slides>54</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54</vt:i4>
      </vt:variant>
    </vt:vector>
  </HeadingPairs>
  <TitlesOfParts>
    <vt:vector size="57" baseType="lpstr">
      <vt:lpstr>Firm PPT TEMPLATE</vt:lpstr>
      <vt:lpstr>4_Office Theme</vt:lpstr>
      <vt:lpstr>Worksheet</vt:lpstr>
      <vt:lpstr>Slide 1</vt:lpstr>
      <vt:lpstr> 2015 AASHTO  Audit Conference  Portland, Oregon July 21, 2015</vt:lpstr>
      <vt:lpstr>Victor W. Vaccaro, Jr., CPA/ABV, CFF, CDA, Partner</vt:lpstr>
      <vt:lpstr>Who is Dannible &amp; McKee, LLP?</vt:lpstr>
      <vt:lpstr>Overview</vt:lpstr>
      <vt:lpstr>Why Perform a Critical Review of FAR Audits?</vt:lpstr>
      <vt:lpstr>Assess the Capabilities of the CPA Firm</vt:lpstr>
      <vt:lpstr>Assess the Capabilities of the CPA Firm</vt:lpstr>
      <vt:lpstr>When Should FAR Audits Be Reviewed</vt:lpstr>
      <vt:lpstr>When Should FAR Audits Be Reviewed</vt:lpstr>
      <vt:lpstr>What if the Overhead Schedule is Unaudited</vt:lpstr>
      <vt:lpstr>What if the Overhead Schedule is Unaudited</vt:lpstr>
      <vt:lpstr>Effectively and Efficiently Reviewing  FAR Audit Reports</vt:lpstr>
      <vt:lpstr>Common and Uncommon Issues  in FAR Audit Reports </vt:lpstr>
      <vt:lpstr>Analytical Review</vt:lpstr>
      <vt:lpstr>Expenses Without Proper Documentation </vt:lpstr>
      <vt:lpstr>Personal Use of Company Vehicles </vt:lpstr>
      <vt:lpstr>Personal Use of Company Vehicles </vt:lpstr>
      <vt:lpstr>Meals and Entertainment</vt:lpstr>
      <vt:lpstr>Meals and Entertainment</vt:lpstr>
      <vt:lpstr>Depreciation</vt:lpstr>
      <vt:lpstr>Depreciation</vt:lpstr>
      <vt:lpstr>Rent Paid to Related Parties</vt:lpstr>
      <vt:lpstr>Rent Paid to Related Parties</vt:lpstr>
      <vt:lpstr>Executive Compensation Analysis</vt:lpstr>
      <vt:lpstr>Executive Compensation Analysis</vt:lpstr>
      <vt:lpstr>Executive Compensation Analysis</vt:lpstr>
      <vt:lpstr>Executive Compensation Analysis</vt:lpstr>
      <vt:lpstr>Bonuses and Incentive Compensation</vt:lpstr>
      <vt:lpstr>Bonuses and Incentive Compensation</vt:lpstr>
      <vt:lpstr>Use of Cash Basis Financial Statements </vt:lpstr>
      <vt:lpstr>Use of Cash Basis Financial Statements </vt:lpstr>
      <vt:lpstr>Charging Time to Fixed Fee Jobs</vt:lpstr>
      <vt:lpstr>Charging Time to Fixed Fee Jobs </vt:lpstr>
      <vt:lpstr>Inconsistencies In Charging Project Management Time </vt:lpstr>
      <vt:lpstr>Inconsistencies In Charging Project Management Time  </vt:lpstr>
      <vt:lpstr>Inconsistencies In Charging Project Management Time  </vt:lpstr>
      <vt:lpstr>Accounting for Overtime </vt:lpstr>
      <vt:lpstr>Separate Business Units </vt:lpstr>
      <vt:lpstr>Separate Business Units </vt:lpstr>
      <vt:lpstr>Separate Business Units </vt:lpstr>
      <vt:lpstr>Separate Business Units </vt:lpstr>
      <vt:lpstr>Field Versus Office Allocations </vt:lpstr>
      <vt:lpstr>Field Versus Office Allocations </vt:lpstr>
      <vt:lpstr>Field Versus Office Allocations </vt:lpstr>
      <vt:lpstr>Field Versus Office Allocations </vt:lpstr>
      <vt:lpstr>Field Versus Office Allocations </vt:lpstr>
      <vt:lpstr>Field Versus Office Allocations </vt:lpstr>
      <vt:lpstr>Internal Control Deficiencies not Identified </vt:lpstr>
      <vt:lpstr>Internal Control Deficiencies not Identified </vt:lpstr>
      <vt:lpstr>Conclusion</vt:lpstr>
      <vt:lpstr> </vt:lpstr>
      <vt:lpstr>Circular 230 </vt:lpstr>
      <vt:lpstr>Disclaimer</vt:lpstr>
    </vt:vector>
  </TitlesOfParts>
  <Company>Dannible &amp; McKee, LLP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marmani</dc:creator>
  <cp:lastModifiedBy>vvaccaro</cp:lastModifiedBy>
  <cp:revision>281</cp:revision>
  <cp:lastPrinted>1601-01-01T00:00:00Z</cp:lastPrinted>
  <dcterms:created xsi:type="dcterms:W3CDTF">2014-08-04T15:33:24Z</dcterms:created>
  <dcterms:modified xsi:type="dcterms:W3CDTF">2015-07-24T12:28:18Z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0x010100779EA759527DEC4DADC846E1DB294FD5</vt:lpwstr>
  </property>
</Properties>
</file>